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Lst>
  <p:notesMasterIdLst>
    <p:notesMasterId r:id="rId59"/>
  </p:notesMasterIdLst>
  <p:sldIdLst>
    <p:sldId id="276" r:id="rId2"/>
    <p:sldId id="312" r:id="rId3"/>
    <p:sldId id="313" r:id="rId4"/>
    <p:sldId id="314" r:id="rId5"/>
    <p:sldId id="257" r:id="rId6"/>
    <p:sldId id="281" r:id="rId7"/>
    <p:sldId id="279" r:id="rId8"/>
    <p:sldId id="280" r:id="rId9"/>
    <p:sldId id="282" r:id="rId10"/>
    <p:sldId id="283" r:id="rId11"/>
    <p:sldId id="284" r:id="rId12"/>
    <p:sldId id="285" r:id="rId13"/>
    <p:sldId id="293" r:id="rId14"/>
    <p:sldId id="286" r:id="rId15"/>
    <p:sldId id="287" r:id="rId16"/>
    <p:sldId id="288" r:id="rId17"/>
    <p:sldId id="289" r:id="rId18"/>
    <p:sldId id="290" r:id="rId19"/>
    <p:sldId id="295" r:id="rId20"/>
    <p:sldId id="291" r:id="rId21"/>
    <p:sldId id="294" r:id="rId22"/>
    <p:sldId id="296" r:id="rId23"/>
    <p:sldId id="258" r:id="rId24"/>
    <p:sldId id="297" r:id="rId25"/>
    <p:sldId id="298" r:id="rId26"/>
    <p:sldId id="301" r:id="rId27"/>
    <p:sldId id="299" r:id="rId28"/>
    <p:sldId id="300" r:id="rId29"/>
    <p:sldId id="334" r:id="rId30"/>
    <p:sldId id="302" r:id="rId31"/>
    <p:sldId id="332" r:id="rId32"/>
    <p:sldId id="303" r:id="rId33"/>
    <p:sldId id="304" r:id="rId34"/>
    <p:sldId id="306" r:id="rId35"/>
    <p:sldId id="307" r:id="rId36"/>
    <p:sldId id="308" r:id="rId37"/>
    <p:sldId id="309" r:id="rId38"/>
    <p:sldId id="310" r:id="rId39"/>
    <p:sldId id="311" r:id="rId40"/>
    <p:sldId id="323" r:id="rId41"/>
    <p:sldId id="324" r:id="rId42"/>
    <p:sldId id="325" r:id="rId43"/>
    <p:sldId id="326" r:id="rId44"/>
    <p:sldId id="327" r:id="rId45"/>
    <p:sldId id="328" r:id="rId46"/>
    <p:sldId id="329" r:id="rId47"/>
    <p:sldId id="315" r:id="rId48"/>
    <p:sldId id="316" r:id="rId49"/>
    <p:sldId id="317" r:id="rId50"/>
    <p:sldId id="318" r:id="rId51"/>
    <p:sldId id="319" r:id="rId52"/>
    <p:sldId id="320" r:id="rId53"/>
    <p:sldId id="321" r:id="rId54"/>
    <p:sldId id="322" r:id="rId55"/>
    <p:sldId id="333" r:id="rId56"/>
    <p:sldId id="331" r:id="rId57"/>
    <p:sldId id="33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64" autoAdjust="0"/>
  </p:normalViewPr>
  <p:slideViewPr>
    <p:cSldViewPr snapToGrid="0">
      <p:cViewPr>
        <p:scale>
          <a:sx n="69" d="100"/>
          <a:sy n="69" d="100"/>
        </p:scale>
        <p:origin x="7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9504-4BC9-4A62-9EA9-8B8BEEDBFAE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606693D-B231-47AD-8F4A-D0F5A9E89A64}">
      <dgm:prSet phldrT="[Text]"/>
      <dgm:spPr/>
      <dgm:t>
        <a:bodyPr/>
        <a:lstStyle/>
        <a:p>
          <a:r>
            <a:rPr lang="en-US" b="1" i="0" dirty="0"/>
            <a:t>Facilitate better collaboration among Data Scientists</a:t>
          </a:r>
          <a:endParaRPr lang="en-US" dirty="0"/>
        </a:p>
      </dgm:t>
    </dgm:pt>
    <dgm:pt modelId="{7FA162F3-26A7-45B2-9FE7-934C9B4FCE50}" type="parTrans" cxnId="{1A14ADAF-64C7-403E-8E32-D725C22D19E7}">
      <dgm:prSet/>
      <dgm:spPr/>
      <dgm:t>
        <a:bodyPr/>
        <a:lstStyle/>
        <a:p>
          <a:endParaRPr lang="en-US"/>
        </a:p>
      </dgm:t>
    </dgm:pt>
    <dgm:pt modelId="{87C1D3BD-F390-475A-8377-B505B76F6EBE}" type="sibTrans" cxnId="{1A14ADAF-64C7-403E-8E32-D725C22D19E7}">
      <dgm:prSet/>
      <dgm:spPr/>
      <dgm:t>
        <a:bodyPr/>
        <a:lstStyle/>
        <a:p>
          <a:endParaRPr lang="en-US"/>
        </a:p>
      </dgm:t>
    </dgm:pt>
    <dgm:pt modelId="{8A3A5A80-2C7F-4320-9BA4-92FCB6BC3273}">
      <dgm:prSet phldrT="[Text]"/>
      <dgm:spPr/>
      <dgm:t>
        <a:bodyPr/>
        <a:lstStyle/>
        <a:p>
          <a:r>
            <a:rPr lang="en-US" b="1" i="0" dirty="0"/>
            <a:t>Help Minimize Engineering Effort</a:t>
          </a:r>
          <a:endParaRPr lang="en-US" dirty="0"/>
        </a:p>
      </dgm:t>
    </dgm:pt>
    <dgm:pt modelId="{AAD7FF25-A50E-4539-8778-76C1638E2AB0}" type="parTrans" cxnId="{2246E091-6E9D-4BA2-9461-5781522E17D0}">
      <dgm:prSet/>
      <dgm:spPr/>
      <dgm:t>
        <a:bodyPr/>
        <a:lstStyle/>
        <a:p>
          <a:endParaRPr lang="en-US"/>
        </a:p>
      </dgm:t>
    </dgm:pt>
    <dgm:pt modelId="{49F3E298-B1F0-480E-BC33-B0A2EBE91AE1}" type="sibTrans" cxnId="{2246E091-6E9D-4BA2-9461-5781522E17D0}">
      <dgm:prSet/>
      <dgm:spPr/>
      <dgm:t>
        <a:bodyPr/>
        <a:lstStyle/>
        <a:p>
          <a:endParaRPr lang="en-US"/>
        </a:p>
      </dgm:t>
    </dgm:pt>
    <dgm:pt modelId="{46833A9A-BB3D-46BF-976D-89F52098BB95}">
      <dgm:prSet phldrT="[Text]"/>
      <dgm:spPr/>
      <dgm:t>
        <a:bodyPr/>
        <a:lstStyle/>
        <a:p>
          <a:r>
            <a:rPr lang="en-US" b="1" i="0" dirty="0"/>
            <a:t>Help Offload Many Low Value Tasks</a:t>
          </a:r>
          <a:endParaRPr lang="en-US" dirty="0"/>
        </a:p>
      </dgm:t>
    </dgm:pt>
    <dgm:pt modelId="{38A5A332-82DB-4F02-A2DE-50E7C3B2A731}" type="parTrans" cxnId="{4E5B1795-9EB4-4749-A2E6-1F0AE697A54C}">
      <dgm:prSet/>
      <dgm:spPr/>
      <dgm:t>
        <a:bodyPr/>
        <a:lstStyle/>
        <a:p>
          <a:endParaRPr lang="en-US"/>
        </a:p>
      </dgm:t>
    </dgm:pt>
    <dgm:pt modelId="{68208D9D-C19A-4BE9-BE94-1B3EB8E1444B}" type="sibTrans" cxnId="{4E5B1795-9EB4-4749-A2E6-1F0AE697A54C}">
      <dgm:prSet/>
      <dgm:spPr/>
      <dgm:t>
        <a:bodyPr/>
        <a:lstStyle/>
        <a:p>
          <a:endParaRPr lang="en-US"/>
        </a:p>
      </dgm:t>
    </dgm:pt>
    <dgm:pt modelId="{102AF44E-71C7-48F7-86BE-5922A207D02B}">
      <dgm:prSet phldrT="[Text]"/>
      <dgm:spPr/>
      <dgm:t>
        <a:bodyPr/>
        <a:lstStyle/>
        <a:p>
          <a:r>
            <a:rPr lang="en-US" b="1" i="0" dirty="0"/>
            <a:t>Facilitate Faster Experimentation and Research</a:t>
          </a:r>
          <a:endParaRPr lang="en-US" dirty="0"/>
        </a:p>
      </dgm:t>
    </dgm:pt>
    <dgm:pt modelId="{615FB00C-14AE-45D6-8655-E05AAE4C3232}" type="parTrans" cxnId="{E7D05D75-0B70-4E17-87F9-431C3AC59166}">
      <dgm:prSet/>
      <dgm:spPr/>
      <dgm:t>
        <a:bodyPr/>
        <a:lstStyle/>
        <a:p>
          <a:endParaRPr lang="en-US"/>
        </a:p>
      </dgm:t>
    </dgm:pt>
    <dgm:pt modelId="{9BC0D7CD-035E-4124-B5CB-05AC02BEE814}" type="sibTrans" cxnId="{E7D05D75-0B70-4E17-87F9-431C3AC59166}">
      <dgm:prSet/>
      <dgm:spPr/>
      <dgm:t>
        <a:bodyPr/>
        <a:lstStyle/>
        <a:p>
          <a:endParaRPr lang="en-US"/>
        </a:p>
      </dgm:t>
    </dgm:pt>
    <dgm:pt modelId="{16320175-641B-45C9-9A71-57AC47B33A40}" type="pres">
      <dgm:prSet presAssocID="{A7C69504-4BC9-4A62-9EA9-8B8BEEDBFAED}" presName="diagram" presStyleCnt="0">
        <dgm:presLayoutVars>
          <dgm:dir/>
          <dgm:resizeHandles val="exact"/>
        </dgm:presLayoutVars>
      </dgm:prSet>
      <dgm:spPr/>
      <dgm:t>
        <a:bodyPr/>
        <a:lstStyle/>
        <a:p>
          <a:endParaRPr lang="en-US"/>
        </a:p>
      </dgm:t>
    </dgm:pt>
    <dgm:pt modelId="{D52F03A3-8C38-4167-BBC8-2C8FB05F1931}" type="pres">
      <dgm:prSet presAssocID="{9606693D-B231-47AD-8F4A-D0F5A9E89A64}" presName="node" presStyleLbl="node1" presStyleIdx="0" presStyleCnt="4" custLinFactNeighborX="-10577" custLinFactNeighborY="5899">
        <dgm:presLayoutVars>
          <dgm:bulletEnabled val="1"/>
        </dgm:presLayoutVars>
      </dgm:prSet>
      <dgm:spPr/>
      <dgm:t>
        <a:bodyPr/>
        <a:lstStyle/>
        <a:p>
          <a:endParaRPr lang="en-US"/>
        </a:p>
      </dgm:t>
    </dgm:pt>
    <dgm:pt modelId="{39DDA1F3-1F1C-42F3-BFE9-2D3E381AC6DF}" type="pres">
      <dgm:prSet presAssocID="{87C1D3BD-F390-475A-8377-B505B76F6EBE}" presName="sibTrans" presStyleCnt="0"/>
      <dgm:spPr/>
    </dgm:pt>
    <dgm:pt modelId="{44B83946-F24C-4EC8-91BF-008CCA9ADA97}" type="pres">
      <dgm:prSet presAssocID="{8A3A5A80-2C7F-4320-9BA4-92FCB6BC3273}" presName="node" presStyleLbl="node1" presStyleIdx="1" presStyleCnt="4" custLinFactNeighborX="81" custLinFactNeighborY="6741">
        <dgm:presLayoutVars>
          <dgm:bulletEnabled val="1"/>
        </dgm:presLayoutVars>
      </dgm:prSet>
      <dgm:spPr/>
      <dgm:t>
        <a:bodyPr/>
        <a:lstStyle/>
        <a:p>
          <a:endParaRPr lang="en-US"/>
        </a:p>
      </dgm:t>
    </dgm:pt>
    <dgm:pt modelId="{D201F7FD-7D5F-4193-8E20-E4C196775B07}" type="pres">
      <dgm:prSet presAssocID="{49F3E298-B1F0-480E-BC33-B0A2EBE91AE1}" presName="sibTrans" presStyleCnt="0"/>
      <dgm:spPr/>
    </dgm:pt>
    <dgm:pt modelId="{A3A68253-2F91-40FE-BB2D-78DB9ACB3479}" type="pres">
      <dgm:prSet presAssocID="{46833A9A-BB3D-46BF-976D-89F52098BB95}" presName="node" presStyleLbl="node1" presStyleIdx="2" presStyleCnt="4" custLinFactNeighborX="-11123" custLinFactNeighborY="843">
        <dgm:presLayoutVars>
          <dgm:bulletEnabled val="1"/>
        </dgm:presLayoutVars>
      </dgm:prSet>
      <dgm:spPr/>
      <dgm:t>
        <a:bodyPr/>
        <a:lstStyle/>
        <a:p>
          <a:endParaRPr lang="en-US"/>
        </a:p>
      </dgm:t>
    </dgm:pt>
    <dgm:pt modelId="{E1C2E92F-F76E-4071-8E40-0FAC3BA92F11}" type="pres">
      <dgm:prSet presAssocID="{68208D9D-C19A-4BE9-BE94-1B3EB8E1444B}" presName="sibTrans" presStyleCnt="0"/>
      <dgm:spPr/>
    </dgm:pt>
    <dgm:pt modelId="{A137CA2F-CD5E-46BF-A017-421B96844E86}" type="pres">
      <dgm:prSet presAssocID="{102AF44E-71C7-48F7-86BE-5922A207D02B}" presName="node" presStyleLbl="node1" presStyleIdx="3" presStyleCnt="4">
        <dgm:presLayoutVars>
          <dgm:bulletEnabled val="1"/>
        </dgm:presLayoutVars>
      </dgm:prSet>
      <dgm:spPr/>
      <dgm:t>
        <a:bodyPr/>
        <a:lstStyle/>
        <a:p>
          <a:endParaRPr lang="en-US"/>
        </a:p>
      </dgm:t>
    </dgm:pt>
  </dgm:ptLst>
  <dgm:cxnLst>
    <dgm:cxn modelId="{B4B4AD2F-2190-412A-B4B8-8FDC0E406204}" type="presOf" srcId="{102AF44E-71C7-48F7-86BE-5922A207D02B}" destId="{A137CA2F-CD5E-46BF-A017-421B96844E86}" srcOrd="0" destOrd="0" presId="urn:microsoft.com/office/officeart/2005/8/layout/default"/>
    <dgm:cxn modelId="{2246E091-6E9D-4BA2-9461-5781522E17D0}" srcId="{A7C69504-4BC9-4A62-9EA9-8B8BEEDBFAED}" destId="{8A3A5A80-2C7F-4320-9BA4-92FCB6BC3273}" srcOrd="1" destOrd="0" parTransId="{AAD7FF25-A50E-4539-8778-76C1638E2AB0}" sibTransId="{49F3E298-B1F0-480E-BC33-B0A2EBE91AE1}"/>
    <dgm:cxn modelId="{59B34AF0-8824-45D2-8AA7-C99CC5922119}" type="presOf" srcId="{46833A9A-BB3D-46BF-976D-89F52098BB95}" destId="{A3A68253-2F91-40FE-BB2D-78DB9ACB3479}" srcOrd="0" destOrd="0" presId="urn:microsoft.com/office/officeart/2005/8/layout/default"/>
    <dgm:cxn modelId="{1A14ADAF-64C7-403E-8E32-D725C22D19E7}" srcId="{A7C69504-4BC9-4A62-9EA9-8B8BEEDBFAED}" destId="{9606693D-B231-47AD-8F4A-D0F5A9E89A64}" srcOrd="0" destOrd="0" parTransId="{7FA162F3-26A7-45B2-9FE7-934C9B4FCE50}" sibTransId="{87C1D3BD-F390-475A-8377-B505B76F6EBE}"/>
    <dgm:cxn modelId="{4E5B1795-9EB4-4749-A2E6-1F0AE697A54C}" srcId="{A7C69504-4BC9-4A62-9EA9-8B8BEEDBFAED}" destId="{46833A9A-BB3D-46BF-976D-89F52098BB95}" srcOrd="2" destOrd="0" parTransId="{38A5A332-82DB-4F02-A2DE-50E7C3B2A731}" sibTransId="{68208D9D-C19A-4BE9-BE94-1B3EB8E1444B}"/>
    <dgm:cxn modelId="{E7D05D75-0B70-4E17-87F9-431C3AC59166}" srcId="{A7C69504-4BC9-4A62-9EA9-8B8BEEDBFAED}" destId="{102AF44E-71C7-48F7-86BE-5922A207D02B}" srcOrd="3" destOrd="0" parTransId="{615FB00C-14AE-45D6-8655-E05AAE4C3232}" sibTransId="{9BC0D7CD-035E-4124-B5CB-05AC02BEE814}"/>
    <dgm:cxn modelId="{89FCBB41-3AC3-4387-B76E-35D608C86644}" type="presOf" srcId="{9606693D-B231-47AD-8F4A-D0F5A9E89A64}" destId="{D52F03A3-8C38-4167-BBC8-2C8FB05F1931}" srcOrd="0" destOrd="0" presId="urn:microsoft.com/office/officeart/2005/8/layout/default"/>
    <dgm:cxn modelId="{2489CD5C-800E-4CA7-858E-604638BAC291}" type="presOf" srcId="{8A3A5A80-2C7F-4320-9BA4-92FCB6BC3273}" destId="{44B83946-F24C-4EC8-91BF-008CCA9ADA97}" srcOrd="0" destOrd="0" presId="urn:microsoft.com/office/officeart/2005/8/layout/default"/>
    <dgm:cxn modelId="{872E2904-4D79-41BD-8D46-76AA0C5277DE}" type="presOf" srcId="{A7C69504-4BC9-4A62-9EA9-8B8BEEDBFAED}" destId="{16320175-641B-45C9-9A71-57AC47B33A40}" srcOrd="0" destOrd="0" presId="urn:microsoft.com/office/officeart/2005/8/layout/default"/>
    <dgm:cxn modelId="{156A7505-BA65-40C5-9202-1D1D136B3DAF}" type="presParOf" srcId="{16320175-641B-45C9-9A71-57AC47B33A40}" destId="{D52F03A3-8C38-4167-BBC8-2C8FB05F1931}" srcOrd="0" destOrd="0" presId="urn:microsoft.com/office/officeart/2005/8/layout/default"/>
    <dgm:cxn modelId="{B59A3585-53BD-4E39-B960-DA1485B7660A}" type="presParOf" srcId="{16320175-641B-45C9-9A71-57AC47B33A40}" destId="{39DDA1F3-1F1C-42F3-BFE9-2D3E381AC6DF}" srcOrd="1" destOrd="0" presId="urn:microsoft.com/office/officeart/2005/8/layout/default"/>
    <dgm:cxn modelId="{A04E275C-93D5-4694-8712-A1CB1D008750}" type="presParOf" srcId="{16320175-641B-45C9-9A71-57AC47B33A40}" destId="{44B83946-F24C-4EC8-91BF-008CCA9ADA97}" srcOrd="2" destOrd="0" presId="urn:microsoft.com/office/officeart/2005/8/layout/default"/>
    <dgm:cxn modelId="{7E6425A2-08F2-403E-A1FA-F2A97B91E3E3}" type="presParOf" srcId="{16320175-641B-45C9-9A71-57AC47B33A40}" destId="{D201F7FD-7D5F-4193-8E20-E4C196775B07}" srcOrd="3" destOrd="0" presId="urn:microsoft.com/office/officeart/2005/8/layout/default"/>
    <dgm:cxn modelId="{695CE8ED-BE82-42DC-9909-9BC59EAE5EA4}" type="presParOf" srcId="{16320175-641B-45C9-9A71-57AC47B33A40}" destId="{A3A68253-2F91-40FE-BB2D-78DB9ACB3479}" srcOrd="4" destOrd="0" presId="urn:microsoft.com/office/officeart/2005/8/layout/default"/>
    <dgm:cxn modelId="{12D411C5-6F02-4FE2-BE1E-3052F1661F14}" type="presParOf" srcId="{16320175-641B-45C9-9A71-57AC47B33A40}" destId="{E1C2E92F-F76E-4071-8E40-0FAC3BA92F11}" srcOrd="5" destOrd="0" presId="urn:microsoft.com/office/officeart/2005/8/layout/default"/>
    <dgm:cxn modelId="{9AC2472E-140C-45EC-A8BE-53739CA6A7DA}" type="presParOf" srcId="{16320175-641B-45C9-9A71-57AC47B33A40}" destId="{A137CA2F-CD5E-46BF-A017-421B96844E8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F03A3-8C38-4167-BBC8-2C8FB05F1931}">
      <dsp:nvSpPr>
        <dsp:cNvPr id="0" name=""/>
        <dsp:cNvSpPr/>
      </dsp:nvSpPr>
      <dsp:spPr>
        <a:xfrm>
          <a:off x="263236" y="98247"/>
          <a:ext cx="2740227" cy="1644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i="0" kern="1200" dirty="0"/>
            <a:t>Facilitate better collaboration among Data Scientists</a:t>
          </a:r>
          <a:endParaRPr lang="en-US" sz="2500" kern="1200" dirty="0"/>
        </a:p>
      </dsp:txBody>
      <dsp:txXfrm>
        <a:off x="263236" y="98247"/>
        <a:ext cx="2740227" cy="1644136"/>
      </dsp:txXfrm>
    </dsp:sp>
    <dsp:sp modelId="{44B83946-F24C-4EC8-91BF-008CCA9ADA97}">
      <dsp:nvSpPr>
        <dsp:cNvPr id="0" name=""/>
        <dsp:cNvSpPr/>
      </dsp:nvSpPr>
      <dsp:spPr>
        <a:xfrm>
          <a:off x="3569540" y="112090"/>
          <a:ext cx="2740227" cy="1644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i="0" kern="1200" dirty="0"/>
            <a:t>Help Minimize Engineering Effort</a:t>
          </a:r>
          <a:endParaRPr lang="en-US" sz="2500" kern="1200" dirty="0"/>
        </a:p>
      </dsp:txBody>
      <dsp:txXfrm>
        <a:off x="3569540" y="112090"/>
        <a:ext cx="2740227" cy="1644136"/>
      </dsp:txXfrm>
    </dsp:sp>
    <dsp:sp modelId="{A3A68253-2F91-40FE-BB2D-78DB9ACB3479}">
      <dsp:nvSpPr>
        <dsp:cNvPr id="0" name=""/>
        <dsp:cNvSpPr/>
      </dsp:nvSpPr>
      <dsp:spPr>
        <a:xfrm>
          <a:off x="248274" y="1920678"/>
          <a:ext cx="2740227" cy="1644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i="0" kern="1200" dirty="0"/>
            <a:t>Help Offload Many Low Value Tasks</a:t>
          </a:r>
          <a:endParaRPr lang="en-US" sz="2500" kern="1200" dirty="0"/>
        </a:p>
      </dsp:txBody>
      <dsp:txXfrm>
        <a:off x="248274" y="1920678"/>
        <a:ext cx="2740227" cy="1644136"/>
      </dsp:txXfrm>
    </dsp:sp>
    <dsp:sp modelId="{A137CA2F-CD5E-46BF-A017-421B96844E86}">
      <dsp:nvSpPr>
        <dsp:cNvPr id="0" name=""/>
        <dsp:cNvSpPr/>
      </dsp:nvSpPr>
      <dsp:spPr>
        <a:xfrm>
          <a:off x="3567320" y="1919418"/>
          <a:ext cx="2740227" cy="1644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i="0" kern="1200" dirty="0"/>
            <a:t>Facilitate Faster Experimentation and Research</a:t>
          </a:r>
          <a:endParaRPr lang="en-US" sz="2500" kern="1200" dirty="0"/>
        </a:p>
      </dsp:txBody>
      <dsp:txXfrm>
        <a:off x="3567320" y="1919418"/>
        <a:ext cx="2740227" cy="164413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1855B-06AE-45E8-B8BF-296D31DAB67B}"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781E4-1A1E-4027-B410-E79D59344183}" type="slidenum">
              <a:rPr lang="en-US" smtClean="0"/>
              <a:t>‹#›</a:t>
            </a:fld>
            <a:endParaRPr lang="en-US"/>
          </a:p>
        </p:txBody>
      </p:sp>
    </p:spTree>
    <p:extLst>
      <p:ext uri="{BB962C8B-B14F-4D97-AF65-F5344CB8AC3E}">
        <p14:creationId xmlns:p14="http://schemas.microsoft.com/office/powerpoint/2010/main" val="129937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dc32b74f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dc32b74f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73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781E4-1A1E-4027-B410-E79D59344183}" type="slidenum">
              <a:rPr lang="en-US" smtClean="0"/>
              <a:t>28</a:t>
            </a:fld>
            <a:endParaRPr lang="en-US"/>
          </a:p>
        </p:txBody>
      </p:sp>
    </p:spTree>
    <p:extLst>
      <p:ext uri="{BB962C8B-B14F-4D97-AF65-F5344CB8AC3E}">
        <p14:creationId xmlns:p14="http://schemas.microsoft.com/office/powerpoint/2010/main" val="417021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FF3D0D-BFF6-4ED4-8713-63985AD4224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292138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F3D0D-BFF6-4ED4-8713-63985AD4224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10334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F3D0D-BFF6-4ED4-8713-63985AD4224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220978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F3D0D-BFF6-4ED4-8713-63985AD4224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62039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FF3D0D-BFF6-4ED4-8713-63985AD42243}"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87544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F3D0D-BFF6-4ED4-8713-63985AD4224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5865854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F3D0D-BFF6-4ED4-8713-63985AD42243}"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537611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F3D0D-BFF6-4ED4-8713-63985AD42243}"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968459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F3D0D-BFF6-4ED4-8713-63985AD42243}"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4410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FF3D0D-BFF6-4ED4-8713-63985AD4224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10199382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FF3D0D-BFF6-4ED4-8713-63985AD42243}"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930AC3-6AD2-46C6-8F1D-9A7817D008B1}" type="slidenum">
              <a:rPr lang="en-US" smtClean="0"/>
              <a:t>‹#›</a:t>
            </a:fld>
            <a:endParaRPr lang="en-US"/>
          </a:p>
        </p:txBody>
      </p:sp>
    </p:spTree>
    <p:extLst>
      <p:ext uri="{BB962C8B-B14F-4D97-AF65-F5344CB8AC3E}">
        <p14:creationId xmlns:p14="http://schemas.microsoft.com/office/powerpoint/2010/main" val="376811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F3D0D-BFF6-4ED4-8713-63985AD42243}" type="datetimeFigureOut">
              <a:rPr lang="en-US" smtClean="0"/>
              <a:t>3/14/2019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30AC3-6AD2-46C6-8F1D-9A7817D008B1}" type="slidenum">
              <a:rPr lang="en-US" smtClean="0"/>
              <a:t>‹#›</a:t>
            </a:fld>
            <a:endParaRPr lang="en-US"/>
          </a:p>
        </p:txBody>
      </p:sp>
    </p:spTree>
    <p:extLst>
      <p:ext uri="{BB962C8B-B14F-4D97-AF65-F5344CB8AC3E}">
        <p14:creationId xmlns:p14="http://schemas.microsoft.com/office/powerpoint/2010/main" val="1120892482"/>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docs.metismachine.io/docs/configure-your-ios-app-to-use-skafos"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etismachine.io/docs/usage#section-creating-a-skafos-project-from-scratch" TargetMode="External"/><Relationship Id="rId2" Type="http://schemas.openxmlformats.org/officeDocument/2006/relationships/hyperlink" Target="https://docs.metismachine.io/docs/command-line-interface"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docs.metismachine.io/docs/usage#section-creating-a-skafos-project-from-existing-co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etismachine.io/docs/spark-cluster" TargetMode="External"/><Relationship Id="rId2" Type="http://schemas.openxmlformats.org/officeDocument/2006/relationships/hyperlink" Target="https://docs.metismachine.io/docs/jobs-1"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docs.metismachine.io/docs/sd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gi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3" Type="http://schemas.openxmlformats.org/officeDocument/2006/relationships/hyperlink" Target="https://medium.com/metis-machine/the-inspiration-and-purpose-behind-the-metis-machine-platform-ca2c10eef30" TargetMode="External"/><Relationship Id="rId2" Type="http://schemas.openxmlformats.org/officeDocument/2006/relationships/hyperlink" Target="https://docs.metismachine.io/docs" TargetMode="External"/><Relationship Id="rId1" Type="http://schemas.openxmlformats.org/officeDocument/2006/relationships/slideLayout" Target="../slideLayouts/slideLayout2.xml"/><Relationship Id="rId5" Type="http://schemas.openxmlformats.org/officeDocument/2006/relationships/hyperlink" Target="Data%20Science" TargetMode="External"/><Relationship Id="rId4" Type="http://schemas.openxmlformats.org/officeDocument/2006/relationships/hyperlink" Target="https://cloud.oracle.com/en_US/sign-i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1656994" y="1284621"/>
            <a:ext cx="9198400" cy="1392000"/>
          </a:xfrm>
          <a:prstGeom prst="rect">
            <a:avLst/>
          </a:prstGeom>
        </p:spPr>
        <p:txBody>
          <a:bodyPr spcFirstLastPara="1" vert="horz" wrap="square" lIns="121900" tIns="121900" rIns="121900" bIns="121900" rtlCol="0" anchor="b" anchorCtr="0">
            <a:noAutofit/>
          </a:bodyPr>
          <a:lstStyle/>
          <a:p>
            <a:pPr algn="l">
              <a:spcBef>
                <a:spcPts val="0"/>
              </a:spcBef>
            </a:pPr>
            <a:r>
              <a:rPr lang="en" sz="7200" dirty="0" smtClean="0">
                <a:ea typeface="Proxima Nova"/>
                <a:cs typeface="Proxima Nova"/>
                <a:sym typeface="Proxima Nova"/>
              </a:rPr>
              <a:t>Data Science Platforms</a:t>
            </a:r>
            <a:endParaRPr sz="7200" dirty="0">
              <a:ea typeface="Proxima Nova"/>
              <a:cs typeface="Proxima Nova"/>
              <a:sym typeface="Proxima Nova"/>
            </a:endParaRPr>
          </a:p>
        </p:txBody>
      </p:sp>
      <p:sp>
        <p:nvSpPr>
          <p:cNvPr id="8" name="Subtitle 7"/>
          <p:cNvSpPr>
            <a:spLocks noGrp="1"/>
          </p:cNvSpPr>
          <p:nvPr>
            <p:ph type="subTitle" idx="1"/>
          </p:nvPr>
        </p:nvSpPr>
        <p:spPr>
          <a:xfrm>
            <a:off x="961505" y="3308399"/>
            <a:ext cx="10058400" cy="1256476"/>
          </a:xfrm>
        </p:spPr>
        <p:txBody>
          <a:bodyPr>
            <a:normAutofit/>
          </a:bodyPr>
          <a:lstStyle/>
          <a:p>
            <a:r>
              <a:rPr lang="en-US" b="1" dirty="0" smtClean="0">
                <a:latin typeface="+mn-lt"/>
              </a:rPr>
              <a:t>Group Presentation – TEAM 10 (INFO 6105)</a:t>
            </a:r>
          </a:p>
        </p:txBody>
      </p:sp>
      <p:sp>
        <p:nvSpPr>
          <p:cNvPr id="56" name="Google Shape;56;p13"/>
          <p:cNvSpPr txBox="1">
            <a:spLocks noGrp="1"/>
          </p:cNvSpPr>
          <p:nvPr>
            <p:ph type="subTitle" idx="4294967295"/>
          </p:nvPr>
        </p:nvSpPr>
        <p:spPr>
          <a:xfrm>
            <a:off x="1821930" y="3991605"/>
            <a:ext cx="9197975" cy="554038"/>
          </a:xfrm>
          <a:prstGeom prst="rect">
            <a:avLst/>
          </a:prstGeom>
        </p:spPr>
        <p:txBody>
          <a:bodyPr spcFirstLastPara="1" vert="horz" wrap="square" lIns="121900" tIns="121900" rIns="121900" bIns="121900" rtlCol="0" anchor="ctr" anchorCtr="0">
            <a:noAutofit/>
          </a:bodyPr>
          <a:lstStyle/>
          <a:p>
            <a:pPr marL="0" indent="0" algn="l">
              <a:lnSpc>
                <a:spcPct val="115000"/>
              </a:lnSpc>
              <a:spcBef>
                <a:spcPts val="0"/>
              </a:spcBef>
              <a:buNone/>
            </a:pPr>
            <a:r>
              <a:rPr lang="en" sz="2400" b="1" dirty="0" smtClean="0">
                <a:ea typeface="Proxima Nova"/>
                <a:cs typeface="Proxima Nova"/>
                <a:sym typeface="Proxima Nova"/>
              </a:rPr>
              <a:t>Akshata Honaro  </a:t>
            </a:r>
            <a:r>
              <a:rPr lang="en" sz="2400" b="1" dirty="0">
                <a:ea typeface="Proxima Nova"/>
                <a:cs typeface="Proxima Nova"/>
                <a:sym typeface="Proxima Nova"/>
              </a:rPr>
              <a:t>|  </a:t>
            </a:r>
            <a:r>
              <a:rPr lang="en" sz="2400" b="1" dirty="0" smtClean="0">
                <a:ea typeface="Proxima Nova"/>
                <a:cs typeface="Proxima Nova"/>
                <a:sym typeface="Proxima Nova"/>
              </a:rPr>
              <a:t>Nancy Jemimah  </a:t>
            </a:r>
            <a:r>
              <a:rPr lang="en" sz="2400" b="1" dirty="0">
                <a:ea typeface="Proxima Nova"/>
                <a:cs typeface="Proxima Nova"/>
                <a:sym typeface="Proxima Nova"/>
              </a:rPr>
              <a:t>| </a:t>
            </a:r>
            <a:r>
              <a:rPr lang="en" sz="2400" b="1" dirty="0" smtClean="0">
                <a:ea typeface="Proxima Nova"/>
                <a:cs typeface="Proxima Nova"/>
                <a:sym typeface="Proxima Nova"/>
              </a:rPr>
              <a:t>Rushali Udhani </a:t>
            </a:r>
            <a:r>
              <a:rPr lang="en" sz="2400" b="1" dirty="0">
                <a:ea typeface="Proxima Nova"/>
                <a:cs typeface="Proxima Nova"/>
                <a:sym typeface="Proxima Nova"/>
              </a:rPr>
              <a:t>| </a:t>
            </a:r>
            <a:r>
              <a:rPr lang="en" sz="2400" b="1" dirty="0">
                <a:ea typeface="Proxima Nova"/>
                <a:cs typeface="Proxima Nova"/>
                <a:sym typeface="Proxima Nova"/>
              </a:rPr>
              <a:t> </a:t>
            </a:r>
            <a:r>
              <a:rPr lang="en" sz="2400" b="1" dirty="0" smtClean="0">
                <a:ea typeface="Proxima Nova"/>
                <a:cs typeface="Proxima Nova"/>
                <a:sym typeface="Proxima Nova"/>
              </a:rPr>
              <a:t>Sonal Thube</a:t>
            </a:r>
            <a:endParaRPr sz="2400" b="1" dirty="0">
              <a:ea typeface="Proxima Nova"/>
              <a:cs typeface="Proxima Nova"/>
              <a:sym typeface="Proxima Nova"/>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709253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6670964" cy="909493"/>
          </a:xfrm>
        </p:spPr>
        <p:txBody>
          <a:bodyPr>
            <a:normAutofit/>
          </a:bodyPr>
          <a:lstStyle/>
          <a:p>
            <a:r>
              <a:rPr lang="en-US" sz="4000" b="1" dirty="0" smtClean="0">
                <a:latin typeface="+mn-lt"/>
              </a:rPr>
              <a:t>Finding Team ID</a:t>
            </a:r>
            <a:endParaRPr lang="en-US" sz="4000" b="1" dirty="0">
              <a:latin typeface="+mn-lt"/>
            </a:endParaRPr>
          </a:p>
        </p:txBody>
      </p:sp>
      <p:pic>
        <p:nvPicPr>
          <p:cNvPr id="4" name="Content Placeholder 3" descr="undefined"/>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025236" y="1396134"/>
            <a:ext cx="8050213" cy="4351338"/>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11310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defined"/>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3262745" cy="3175866"/>
          </a:xfrm>
          <a:prstGeom prst="rect">
            <a:avLst/>
          </a:prstGeom>
          <a:noFill/>
          <a:ln>
            <a:noFill/>
          </a:ln>
        </p:spPr>
      </p:pic>
      <p:pic>
        <p:nvPicPr>
          <p:cNvPr id="5" name="Picture 4" descr="undefined"/>
          <p:cNvPicPr/>
          <p:nvPr/>
        </p:nvPicPr>
        <p:blipFill>
          <a:blip r:embed="rId3">
            <a:extLst>
              <a:ext uri="{28A0092B-C50C-407E-A947-70E740481C1C}">
                <a14:useLocalDpi xmlns:a14="http://schemas.microsoft.com/office/drawing/2010/main" val="0"/>
              </a:ext>
            </a:extLst>
          </a:blip>
          <a:srcRect/>
          <a:stretch>
            <a:fillRect/>
          </a:stretch>
        </p:blipFill>
        <p:spPr bwMode="auto">
          <a:xfrm>
            <a:off x="5037627" y="2047182"/>
            <a:ext cx="5580380" cy="2433320"/>
          </a:xfrm>
          <a:prstGeom prst="rect">
            <a:avLst/>
          </a:prstGeom>
          <a:noFill/>
          <a:ln>
            <a:noFill/>
          </a:ln>
        </p:spPr>
      </p:pic>
      <p:sp>
        <p:nvSpPr>
          <p:cNvPr id="6" name="Title 5"/>
          <p:cNvSpPr>
            <a:spLocks noGrp="1"/>
          </p:cNvSpPr>
          <p:nvPr>
            <p:ph type="title"/>
          </p:nvPr>
        </p:nvSpPr>
        <p:spPr>
          <a:xfrm>
            <a:off x="838200" y="365125"/>
            <a:ext cx="3829050" cy="1200439"/>
          </a:xfrm>
        </p:spPr>
        <p:txBody>
          <a:bodyPr>
            <a:normAutofit/>
          </a:bodyPr>
          <a:lstStyle/>
          <a:p>
            <a:r>
              <a:rPr lang="en-US" sz="4000" b="1" dirty="0" smtClean="0">
                <a:latin typeface="+mn-lt"/>
              </a:rPr>
              <a:t>Finding Key ID</a:t>
            </a:r>
            <a:endParaRPr lang="en-US" sz="4000" b="1" dirty="0">
              <a:latin typeface="+mn-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03686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603"/>
            <a:ext cx="10317480" cy="1450757"/>
          </a:xfrm>
        </p:spPr>
        <p:txBody>
          <a:bodyPr>
            <a:normAutofit/>
          </a:bodyPr>
          <a:lstStyle/>
          <a:p>
            <a:r>
              <a:rPr lang="en-US" sz="4000" b="1" dirty="0" smtClean="0">
                <a:latin typeface="+mn-lt"/>
              </a:rPr>
              <a:t>Metis Machine – ML Models</a:t>
            </a:r>
            <a:endParaRPr lang="en-US" sz="4000" b="1" dirty="0">
              <a:latin typeface="+mn-lt"/>
            </a:endParaRPr>
          </a:p>
        </p:txBody>
      </p:sp>
      <p:pic>
        <p:nvPicPr>
          <p:cNvPr id="4" name="Picture 3" descr="undefined"/>
          <p:cNvPicPr/>
          <p:nvPr/>
        </p:nvPicPr>
        <p:blipFill>
          <a:blip r:embed="rId2">
            <a:extLst>
              <a:ext uri="{28A0092B-C50C-407E-A947-70E740481C1C}">
                <a14:useLocalDpi xmlns:a14="http://schemas.microsoft.com/office/drawing/2010/main" val="0"/>
              </a:ext>
            </a:extLst>
          </a:blip>
          <a:srcRect/>
          <a:stretch>
            <a:fillRect/>
          </a:stretch>
        </p:blipFill>
        <p:spPr bwMode="auto">
          <a:xfrm>
            <a:off x="935182" y="1632008"/>
            <a:ext cx="6116782" cy="3868246"/>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45559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27" y="830299"/>
            <a:ext cx="5798127" cy="1048038"/>
          </a:xfrm>
        </p:spPr>
        <p:txBody>
          <a:bodyPr>
            <a:noAutofit/>
          </a:bodyPr>
          <a:lstStyle/>
          <a:p>
            <a:r>
              <a:rPr lang="en-US" sz="4000" b="1" dirty="0" smtClean="0">
                <a:latin typeface="+mn-lt"/>
              </a:rPr>
              <a:t/>
            </a:r>
            <a:br>
              <a:rPr lang="en-US" sz="4000" b="1" dirty="0" smtClean="0">
                <a:latin typeface="+mn-lt"/>
              </a:rPr>
            </a:br>
            <a:r>
              <a:rPr lang="en-US" sz="4000" b="1" dirty="0" smtClean="0">
                <a:latin typeface="+mn-lt"/>
              </a:rPr>
              <a:t>Time </a:t>
            </a:r>
            <a:r>
              <a:rPr lang="en-US" sz="4000" b="1" dirty="0">
                <a:latin typeface="+mn-lt"/>
              </a:rPr>
              <a:t>to integrate your app.</a:t>
            </a:r>
            <a:br>
              <a:rPr lang="en-US" sz="4000" b="1" dirty="0">
                <a:latin typeface="+mn-lt"/>
              </a:rPr>
            </a:br>
            <a:endParaRPr lang="en-US" sz="4000" b="1" dirty="0">
              <a:latin typeface="+mn-lt"/>
            </a:endParaRPr>
          </a:p>
        </p:txBody>
      </p:sp>
      <p:sp>
        <p:nvSpPr>
          <p:cNvPr id="3" name="Content Placeholder 2"/>
          <p:cNvSpPr>
            <a:spLocks noGrp="1"/>
          </p:cNvSpPr>
          <p:nvPr>
            <p:ph idx="1"/>
          </p:nvPr>
        </p:nvSpPr>
        <p:spPr>
          <a:xfrm>
            <a:off x="464127" y="2088860"/>
            <a:ext cx="6781800" cy="3674630"/>
          </a:xfrm>
        </p:spPr>
        <p:txBody>
          <a:bodyPr/>
          <a:lstStyle/>
          <a:p>
            <a:r>
              <a:rPr lang="en-US" dirty="0"/>
              <a:t>You have now created a Skafos project, and you will get a series of prompts explaining how to set up your app in Xcode with the necessary certs and Skafos framework to tie it all together. To do that, follow the directions provided here</a:t>
            </a:r>
            <a:r>
              <a:rPr lang="en-US" dirty="0" smtClean="0"/>
              <a:t>:</a:t>
            </a:r>
          </a:p>
          <a:p>
            <a:r>
              <a:rPr lang="en-US" dirty="0">
                <a:hlinkClick r:id="rId2"/>
              </a:rPr>
              <a:t>Configuring your iOS app to use Skafos</a:t>
            </a:r>
            <a:endParaRPr lang="en-US" dirty="0"/>
          </a:p>
        </p:txBody>
      </p:sp>
      <p:pic>
        <p:nvPicPr>
          <p:cNvPr id="5122" name="Picture 2" descr="Image result for Metis machine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792" y="1878337"/>
            <a:ext cx="4288174" cy="2251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78771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3" y="0"/>
            <a:ext cx="9441873" cy="1911929"/>
          </a:xfrm>
        </p:spPr>
        <p:txBody>
          <a:bodyPr>
            <a:noAutofit/>
          </a:bodyPr>
          <a:lstStyle/>
          <a:p>
            <a:r>
              <a:rPr lang="en-US" sz="4000" b="1" dirty="0" smtClean="0">
                <a:latin typeface="+mn-lt"/>
              </a:rPr>
              <a:t/>
            </a:r>
            <a:br>
              <a:rPr lang="en-US" sz="4000" b="1" dirty="0" smtClean="0">
                <a:latin typeface="+mn-lt"/>
              </a:rPr>
            </a:br>
            <a:r>
              <a:rPr lang="en-US" sz="4000" b="1" dirty="0">
                <a:latin typeface="+mn-lt"/>
              </a:rPr>
              <a:t>Quickstart step-by-step for </a:t>
            </a:r>
            <a:r>
              <a:rPr lang="en-US" sz="4000" b="1" dirty="0" smtClean="0">
                <a:latin typeface="+mn-lt"/>
              </a:rPr>
              <a:t>Data Scientists</a:t>
            </a:r>
            <a:r>
              <a:rPr lang="en-US" sz="4000" b="1" dirty="0">
                <a:latin typeface="+mn-lt"/>
              </a:rPr>
              <a:t/>
            </a:r>
            <a:br>
              <a:rPr lang="en-US" sz="4000" b="1" dirty="0">
                <a:latin typeface="+mn-lt"/>
              </a:rPr>
            </a:br>
            <a:endParaRPr lang="en-US" sz="4000" b="1" dirty="0">
              <a:latin typeface="+mn-lt"/>
            </a:endParaRPr>
          </a:p>
        </p:txBody>
      </p:sp>
      <p:sp>
        <p:nvSpPr>
          <p:cNvPr id="3" name="Content Placeholder 2"/>
          <p:cNvSpPr>
            <a:spLocks noGrp="1"/>
          </p:cNvSpPr>
          <p:nvPr>
            <p:ph idx="1"/>
          </p:nvPr>
        </p:nvSpPr>
        <p:spPr>
          <a:xfrm>
            <a:off x="574963" y="1423843"/>
            <a:ext cx="10515600" cy="4351338"/>
          </a:xfrm>
        </p:spPr>
        <p:txBody>
          <a:bodyPr/>
          <a:lstStyle/>
          <a:p>
            <a:r>
              <a:rPr lang="en-US" b="1" dirty="0" smtClean="0"/>
              <a:t>Go </a:t>
            </a:r>
            <a:r>
              <a:rPr lang="en-US" b="1" dirty="0"/>
              <a:t>to the standard project </a:t>
            </a:r>
            <a:r>
              <a:rPr lang="en-US" b="1" dirty="0" smtClean="0"/>
              <a:t>workflow</a:t>
            </a:r>
          </a:p>
          <a:p>
            <a:endParaRPr lang="en-US" b="1" dirty="0"/>
          </a:p>
          <a:p>
            <a:pPr marL="0" indent="0">
              <a:buNone/>
            </a:pPr>
            <a:endParaRPr lang="en-US" b="1" dirty="0"/>
          </a:p>
          <a:p>
            <a:endParaRPr lang="en-US" dirty="0"/>
          </a:p>
        </p:txBody>
      </p:sp>
      <p:pic>
        <p:nvPicPr>
          <p:cNvPr id="5" name="Picture 4" descr="https://files.readme.io/a1eef66-Screen_Shot_2019-01-13_at_11.03.1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435" y="1911930"/>
            <a:ext cx="8950037" cy="3863252"/>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539708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553" y="286603"/>
            <a:ext cx="10058400" cy="1450757"/>
          </a:xfrm>
        </p:spPr>
        <p:txBody>
          <a:bodyPr>
            <a:normAutofit/>
          </a:bodyPr>
          <a:lstStyle/>
          <a:p>
            <a:r>
              <a:rPr lang="en-US" sz="4000" b="1" dirty="0">
                <a:latin typeface="+mn-lt"/>
              </a:rPr>
              <a:t>Add a Project Name and Short Description</a:t>
            </a:r>
            <a:br>
              <a:rPr lang="en-US" sz="4000" b="1" dirty="0">
                <a:latin typeface="+mn-lt"/>
              </a:rPr>
            </a:br>
            <a:endParaRPr lang="en-US" sz="4000" dirty="0">
              <a:latin typeface="+mn-lt"/>
            </a:endParaRPr>
          </a:p>
        </p:txBody>
      </p:sp>
      <p:pic>
        <p:nvPicPr>
          <p:cNvPr id="4" name="Content Placeholder 3" descr="undefined"/>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84632" y="1737360"/>
            <a:ext cx="7293114" cy="3532909"/>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06285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Launch JupyterLab</a:t>
            </a:r>
            <a:br>
              <a:rPr lang="en-US" sz="4000" b="1" dirty="0">
                <a:latin typeface="+mn-lt"/>
              </a:rPr>
            </a:br>
            <a:endParaRPr lang="en-US" sz="4000" dirty="0">
              <a:latin typeface="+mn-lt"/>
            </a:endParaRPr>
          </a:p>
        </p:txBody>
      </p:sp>
      <p:pic>
        <p:nvPicPr>
          <p:cNvPr id="4" name="Content Placeholder 3" descr="undefined"/>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44880" y="1427018"/>
            <a:ext cx="10058400" cy="3694106"/>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21504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Use this project to create a new Skafos project</a:t>
            </a:r>
            <a:br>
              <a:rPr lang="en-US" sz="4000" b="1" dirty="0">
                <a:latin typeface="+mn-lt"/>
              </a:rPr>
            </a:br>
            <a:endParaRPr lang="en-US" sz="4000" dirty="0">
              <a:latin typeface="+mn-lt"/>
            </a:endParaRPr>
          </a:p>
        </p:txBody>
      </p:sp>
      <p:pic>
        <p:nvPicPr>
          <p:cNvPr id="4" name="Content Placeholder 3" descr="undefined"/>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6788" y="1307869"/>
            <a:ext cx="8461913" cy="4304666"/>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404576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Skafos Project from Scratch</a:t>
            </a:r>
          </a:p>
        </p:txBody>
      </p:sp>
      <p:pic>
        <p:nvPicPr>
          <p:cNvPr id="4" name="Content Placeholder 3" descr="undefined"/>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5963" y="1833058"/>
            <a:ext cx="10280074" cy="3944288"/>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7725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603"/>
            <a:ext cx="10317480" cy="1450757"/>
          </a:xfrm>
        </p:spPr>
        <p:txBody>
          <a:bodyPr>
            <a:normAutofit/>
          </a:bodyPr>
          <a:lstStyle/>
          <a:p>
            <a:r>
              <a:rPr lang="en-US" sz="4000" b="1" dirty="0" smtClean="0">
                <a:latin typeface="+mn-lt"/>
              </a:rPr>
              <a:t>Create using Skafos CLI</a:t>
            </a:r>
            <a:endParaRPr lang="en-US" sz="4000" b="1" dirty="0">
              <a:latin typeface="+mn-lt"/>
            </a:endParaRPr>
          </a:p>
        </p:txBody>
      </p:sp>
      <p:sp>
        <p:nvSpPr>
          <p:cNvPr id="3" name="Content Placeholder 2"/>
          <p:cNvSpPr>
            <a:spLocks noGrp="1"/>
          </p:cNvSpPr>
          <p:nvPr>
            <p:ph idx="1"/>
          </p:nvPr>
        </p:nvSpPr>
        <p:spPr>
          <a:xfrm>
            <a:off x="838200" y="1825625"/>
            <a:ext cx="7460673" cy="2954193"/>
          </a:xfrm>
        </p:spPr>
        <p:txBody>
          <a:bodyPr/>
          <a:lstStyle/>
          <a:p>
            <a:r>
              <a:rPr lang="en-US" dirty="0"/>
              <a:t>We recommend that you open a Terminal, and use the </a:t>
            </a:r>
            <a:r>
              <a:rPr lang="en-US" dirty="0">
                <a:hlinkClick r:id="rId2"/>
              </a:rPr>
              <a:t>Skafos CLI</a:t>
            </a:r>
            <a:r>
              <a:rPr lang="en-US" dirty="0"/>
              <a:t> to create a new project. You can:</a:t>
            </a:r>
          </a:p>
          <a:p>
            <a:r>
              <a:rPr lang="en-US" dirty="0">
                <a:hlinkClick r:id="rId3"/>
              </a:rPr>
              <a:t>Create a Skafos Project from Scratch</a:t>
            </a:r>
            <a:endParaRPr lang="en-US" dirty="0"/>
          </a:p>
          <a:p>
            <a:r>
              <a:rPr lang="en-US" dirty="0">
                <a:hlinkClick r:id="rId4"/>
              </a:rPr>
              <a:t>Create a Skafos Project from Existing Code</a:t>
            </a:r>
            <a:endParaRPr lang="en-US"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76315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1EE8-4584-4A54-94E4-1E939A51A44F}"/>
              </a:ext>
            </a:extLst>
          </p:cNvPr>
          <p:cNvSpPr>
            <a:spLocks noGrp="1"/>
          </p:cNvSpPr>
          <p:nvPr>
            <p:ph type="title"/>
          </p:nvPr>
        </p:nvSpPr>
        <p:spPr>
          <a:xfrm>
            <a:off x="630382" y="382587"/>
            <a:ext cx="4204855" cy="1037359"/>
          </a:xfrm>
        </p:spPr>
        <p:txBody>
          <a:bodyPr>
            <a:normAutofit fontScale="90000"/>
          </a:bodyPr>
          <a:lstStyle/>
          <a:p>
            <a:r>
              <a:rPr lang="en-US" sz="4000" b="1" dirty="0" smtClean="0">
                <a:latin typeface="+mn-lt"/>
              </a:rPr>
              <a:t>What is Data Science</a:t>
            </a:r>
            <a:endParaRPr lang="en-US" sz="4000" b="1" dirty="0">
              <a:latin typeface="+mn-lt"/>
            </a:endParaRPr>
          </a:p>
        </p:txBody>
      </p:sp>
      <p:sp>
        <p:nvSpPr>
          <p:cNvPr id="3" name="Content Placeholder 2">
            <a:extLst>
              <a:ext uri="{FF2B5EF4-FFF2-40B4-BE49-F238E27FC236}">
                <a16:creationId xmlns:a16="http://schemas.microsoft.com/office/drawing/2014/main" id="{0FEE62A2-AF9C-4C17-8FA5-97AD1905FCF5}"/>
              </a:ext>
            </a:extLst>
          </p:cNvPr>
          <p:cNvSpPr>
            <a:spLocks noGrp="1"/>
          </p:cNvSpPr>
          <p:nvPr>
            <p:ph idx="1"/>
          </p:nvPr>
        </p:nvSpPr>
        <p:spPr>
          <a:xfrm>
            <a:off x="505691" y="1728643"/>
            <a:ext cx="9220200" cy="4547466"/>
          </a:xfrm>
        </p:spPr>
        <p:txBody>
          <a:bodyPr>
            <a:normAutofit/>
          </a:bodyPr>
          <a:lstStyle/>
          <a:p>
            <a:r>
              <a:rPr lang="en-US" dirty="0"/>
              <a:t>A recent study conducted by </a:t>
            </a:r>
            <a:r>
              <a:rPr lang="en-US" dirty="0" smtClean="0"/>
              <a:t>Markets and Markets </a:t>
            </a:r>
            <a:r>
              <a:rPr lang="en-US" dirty="0"/>
              <a:t>predicts the market for data science platforms will climb to $101.4 billion by the year 2021</a:t>
            </a:r>
          </a:p>
          <a:p>
            <a:r>
              <a:rPr lang="en-US" dirty="0"/>
              <a:t>T</a:t>
            </a:r>
            <a:r>
              <a:rPr lang="en-US" dirty="0" smtClean="0"/>
              <a:t>ool </a:t>
            </a:r>
            <a:r>
              <a:rPr lang="en-US" dirty="0"/>
              <a:t>sprawl is a common challenge for data science teams.</a:t>
            </a:r>
          </a:p>
          <a:p>
            <a:r>
              <a:rPr lang="en-US" dirty="0"/>
              <a:t>Tool Sprawl- There are so many tools to help any organization to complete their monitoring picture, but no tool does everything and most organizations use many tools to help complete their monitoring solution. </a:t>
            </a:r>
            <a:r>
              <a:rPr lang="en-US" b="1" dirty="0"/>
              <a:t>Mashing tools together often creates a problem of its own- this is the tool sprawl problem.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673312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Skafos tab in your </a:t>
            </a:r>
            <a:r>
              <a:rPr lang="en-US" sz="4000" b="1" dirty="0" smtClean="0">
                <a:latin typeface="+mn-lt"/>
              </a:rPr>
              <a:t>browser - </a:t>
            </a:r>
            <a:r>
              <a:rPr lang="en-US" sz="4000" b="1" dirty="0">
                <a:latin typeface="+mn-lt"/>
              </a:rPr>
              <a:t>new project will now be listed </a:t>
            </a:r>
            <a:endParaRPr lang="en-US" sz="4000" b="1" dirty="0">
              <a:latin typeface="+mn-lt"/>
            </a:endParaRPr>
          </a:p>
        </p:txBody>
      </p:sp>
      <p:pic>
        <p:nvPicPr>
          <p:cNvPr id="4" name="Content Placeholder 3" descr="undefined"/>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337741"/>
            <a:ext cx="10515600" cy="3327106"/>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04420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Code, explore, and deploy</a:t>
            </a:r>
            <a:br>
              <a:rPr lang="en-US" sz="4000" b="1" dirty="0">
                <a:latin typeface="+mn-lt"/>
              </a:rPr>
            </a:br>
            <a:endParaRPr lang="en-US" sz="4000" dirty="0">
              <a:latin typeface="+mn-lt"/>
            </a:endParaRPr>
          </a:p>
        </p:txBody>
      </p:sp>
      <p:sp>
        <p:nvSpPr>
          <p:cNvPr id="3" name="Content Placeholder 2"/>
          <p:cNvSpPr>
            <a:spLocks noGrp="1"/>
          </p:cNvSpPr>
          <p:nvPr>
            <p:ph idx="1"/>
          </p:nvPr>
        </p:nvSpPr>
        <p:spPr>
          <a:xfrm>
            <a:off x="838200" y="1825625"/>
            <a:ext cx="7058891" cy="4284230"/>
          </a:xfrm>
        </p:spPr>
        <p:txBody>
          <a:bodyPr/>
          <a:lstStyle/>
          <a:p>
            <a:r>
              <a:rPr lang="en-US" dirty="0"/>
              <a:t>Now that you have created a new Skafos project, you can write code, </a:t>
            </a:r>
            <a:r>
              <a:rPr lang="en-US" dirty="0">
                <a:hlinkClick r:id="rId2"/>
              </a:rPr>
              <a:t>add jobs</a:t>
            </a:r>
            <a:r>
              <a:rPr lang="en-US" dirty="0"/>
              <a:t>, </a:t>
            </a:r>
            <a:r>
              <a:rPr lang="en-US" dirty="0">
                <a:hlinkClick r:id="rId3"/>
              </a:rPr>
              <a:t>leverage Spark</a:t>
            </a:r>
            <a:r>
              <a:rPr lang="en-US" dirty="0"/>
              <a:t>, and leverage the </a:t>
            </a:r>
            <a:r>
              <a:rPr lang="en-US" dirty="0">
                <a:hlinkClick r:id="rId4"/>
              </a:rPr>
              <a:t>Skafos SDK</a:t>
            </a:r>
            <a:r>
              <a:rPr lang="en-US" dirty="0"/>
              <a:t>.</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7" y="6170733"/>
            <a:ext cx="3704538" cy="562541"/>
          </a:xfrm>
          <a:prstGeom prst="rect">
            <a:avLst/>
          </a:prstGeom>
        </p:spPr>
      </p:pic>
    </p:spTree>
    <p:extLst>
      <p:ext uri="{BB962C8B-B14F-4D97-AF65-F5344CB8AC3E}">
        <p14:creationId xmlns:p14="http://schemas.microsoft.com/office/powerpoint/2010/main" val="169082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U</a:t>
            </a:r>
            <a:r>
              <a:rPr lang="en-US" sz="4000" dirty="0" smtClean="0">
                <a:latin typeface="+mn-lt"/>
              </a:rPr>
              <a:t>tility </a:t>
            </a:r>
            <a:r>
              <a:rPr lang="en-US" sz="4000" dirty="0">
                <a:latin typeface="+mn-lt"/>
              </a:rPr>
              <a:t>of Skafos, Metis Machine's data science operationalization and delivery platform</a:t>
            </a:r>
            <a:endParaRPr lang="en-US" sz="4000" dirty="0">
              <a:latin typeface="+mn-lt"/>
            </a:endParaRPr>
          </a:p>
        </p:txBody>
      </p:sp>
      <p:pic>
        <p:nvPicPr>
          <p:cNvPr id="4" name="Content Placeholder 3" descr="undefined"/>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303852"/>
            <a:ext cx="10515600" cy="3394884"/>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97426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3620" y="2120180"/>
            <a:ext cx="10515600" cy="266813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89765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603"/>
            <a:ext cx="10317480" cy="1450757"/>
          </a:xfrm>
        </p:spPr>
        <p:txBody>
          <a:bodyPr>
            <a:normAutofit/>
          </a:bodyPr>
          <a:lstStyle/>
          <a:p>
            <a:r>
              <a:rPr lang="en-US" sz="4000" dirty="0" smtClean="0">
                <a:latin typeface="+mn-lt"/>
              </a:rPr>
              <a:t>What datascience.com do?</a:t>
            </a:r>
            <a:endParaRPr lang="en-US" sz="4000" dirty="0">
              <a:latin typeface="+mn-lt"/>
            </a:endParaRPr>
          </a:p>
        </p:txBody>
      </p:sp>
      <p:sp>
        <p:nvSpPr>
          <p:cNvPr id="3" name="Content Placeholder 2"/>
          <p:cNvSpPr>
            <a:spLocks noGrp="1"/>
          </p:cNvSpPr>
          <p:nvPr>
            <p:ph idx="1"/>
          </p:nvPr>
        </p:nvSpPr>
        <p:spPr>
          <a:xfrm>
            <a:off x="942109" y="1825625"/>
            <a:ext cx="6043758" cy="3854739"/>
          </a:xfrm>
        </p:spPr>
        <p:txBody>
          <a:bodyPr>
            <a:normAutofit fontScale="92500" lnSpcReduction="10000"/>
          </a:bodyPr>
          <a:lstStyle/>
          <a:p>
            <a:pPr>
              <a:buFont typeface="Arial" panose="020B0604020202020204" pitchFamily="34" charset="0"/>
              <a:buChar char="•"/>
            </a:pPr>
            <a:r>
              <a:rPr lang="en-US" dirty="0"/>
              <a:t>On June 6, 2018, Oracle completed the acquisition of DataScience.com</a:t>
            </a:r>
            <a:r>
              <a:rPr lang="en-US" dirty="0" smtClean="0"/>
              <a:t>.</a:t>
            </a:r>
          </a:p>
          <a:p>
            <a:pPr>
              <a:buFont typeface="Arial" panose="020B0604020202020204" pitchFamily="34" charset="0"/>
              <a:buChar char="•"/>
            </a:pPr>
            <a:r>
              <a:rPr lang="en-US" dirty="0"/>
              <a:t>E</a:t>
            </a:r>
            <a:r>
              <a:rPr lang="en-US" dirty="0" smtClean="0"/>
              <a:t>mbeds </a:t>
            </a:r>
            <a:r>
              <a:rPr lang="en-US" dirty="0"/>
              <a:t>Artificial Intelligence (AI) and machine learning capabilities across its software as a service (SaaS) and platform as a service (PaaS) </a:t>
            </a:r>
            <a:r>
              <a:rPr lang="en-US" dirty="0" smtClean="0"/>
              <a:t>solutions</a:t>
            </a:r>
            <a:r>
              <a:rPr lang="en-US" dirty="0"/>
              <a:t>.</a:t>
            </a:r>
            <a:endParaRPr lang="en-US" dirty="0" smtClean="0"/>
          </a:p>
          <a:p>
            <a:pPr>
              <a:buFont typeface="Arial" panose="020B0604020202020204" pitchFamily="34" charset="0"/>
              <a:buChar char="•"/>
            </a:pPr>
            <a:r>
              <a:rPr lang="en-US" dirty="0" smtClean="0"/>
              <a:t> Together</a:t>
            </a:r>
            <a:r>
              <a:rPr lang="en-US" dirty="0"/>
              <a:t>, Oracle and DataScience.com will provide customers with a single data science platform that leverages Oracle Cloud Infrastructure and the breadth of Oracle's integrated SaaS and </a:t>
            </a:r>
            <a:r>
              <a:rPr lang="en-US" dirty="0" smtClean="0"/>
              <a:t>PaaS.</a:t>
            </a:r>
            <a:endParaRPr lang="en-US" dirty="0"/>
          </a:p>
        </p:txBody>
      </p:sp>
      <p:pic>
        <p:nvPicPr>
          <p:cNvPr id="7170" name="Picture 2" descr="Image result for datascienc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867" y="1986684"/>
            <a:ext cx="4845916" cy="217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84588"/>
            <a:ext cx="3704538" cy="562541"/>
          </a:xfrm>
          <a:prstGeom prst="rect">
            <a:avLst/>
          </a:prstGeom>
        </p:spPr>
      </p:pic>
    </p:spTree>
    <p:extLst>
      <p:ext uri="{BB962C8B-B14F-4D97-AF65-F5344CB8AC3E}">
        <p14:creationId xmlns:p14="http://schemas.microsoft.com/office/powerpoint/2010/main" val="709038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275" y="484909"/>
            <a:ext cx="6934200" cy="603560"/>
          </a:xfrm>
        </p:spPr>
        <p:txBody>
          <a:bodyPr>
            <a:noAutofit/>
          </a:bodyPr>
          <a:lstStyle/>
          <a:p>
            <a:r>
              <a:rPr lang="en-US" sz="4000" b="1" cap="all" dirty="0" smtClean="0">
                <a:latin typeface="+mn-lt"/>
              </a:rPr>
              <a:t/>
            </a:r>
            <a:br>
              <a:rPr lang="en-US" sz="4000" b="1" cap="all" dirty="0" smtClean="0">
                <a:latin typeface="+mn-lt"/>
              </a:rPr>
            </a:br>
            <a:r>
              <a:rPr lang="en-US" sz="4000" cap="all" dirty="0" smtClean="0">
                <a:latin typeface="+mn-lt"/>
              </a:rPr>
              <a:t>WE’RE </a:t>
            </a:r>
            <a:r>
              <a:rPr lang="en-US" sz="4000" cap="all" dirty="0">
                <a:latin typeface="+mn-lt"/>
              </a:rPr>
              <a:t>YOUR DATA SCIENCE HUB</a:t>
            </a:r>
            <a:r>
              <a:rPr lang="en-US" sz="4000" b="1" cap="all" dirty="0">
                <a:latin typeface="+mn-lt"/>
              </a:rPr>
              <a:t/>
            </a:r>
            <a:br>
              <a:rPr lang="en-US" sz="4000" b="1" cap="all" dirty="0">
                <a:latin typeface="+mn-lt"/>
              </a:rPr>
            </a:br>
            <a:endParaRPr lang="en-US" sz="4000"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pic>
        <p:nvPicPr>
          <p:cNvPr id="7" name="Picture 6"/>
          <p:cNvPicPr>
            <a:picLocks noChangeAspect="1"/>
          </p:cNvPicPr>
          <p:nvPr/>
        </p:nvPicPr>
        <p:blipFill>
          <a:blip r:embed="rId3"/>
          <a:stretch>
            <a:fillRect/>
          </a:stretch>
        </p:blipFill>
        <p:spPr>
          <a:xfrm>
            <a:off x="2669688" y="1298375"/>
            <a:ext cx="7513061" cy="4371505"/>
          </a:xfrm>
          <a:prstGeom prst="rect">
            <a:avLst/>
          </a:prstGeom>
        </p:spPr>
      </p:pic>
    </p:spTree>
    <p:extLst>
      <p:ext uri="{BB962C8B-B14F-4D97-AF65-F5344CB8AC3E}">
        <p14:creationId xmlns:p14="http://schemas.microsoft.com/office/powerpoint/2010/main" val="122558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7173884" cy="1195833"/>
          </a:xfrm>
        </p:spPr>
        <p:txBody>
          <a:bodyPr/>
          <a:lstStyle/>
          <a:p>
            <a:r>
              <a:rPr lang="en-US" dirty="0" smtClean="0"/>
              <a:t>Flow of datascience.com</a:t>
            </a:r>
            <a:endParaRPr lang="en-US" dirty="0"/>
          </a:p>
        </p:txBody>
      </p:sp>
      <p:pic>
        <p:nvPicPr>
          <p:cNvPr id="8194" name="Picture 2" descr="Image result for datascience.co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91836" y="1821678"/>
            <a:ext cx="10515600" cy="2890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84111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22" y="286604"/>
            <a:ext cx="9307484" cy="1154270"/>
          </a:xfrm>
        </p:spPr>
        <p:txBody>
          <a:bodyPr/>
          <a:lstStyle/>
          <a:p>
            <a:r>
              <a:rPr lang="en-US" dirty="0" smtClean="0"/>
              <a:t>Main Aspects of datascience.com</a:t>
            </a:r>
            <a:endParaRPr lang="en-US" dirty="0"/>
          </a:p>
        </p:txBody>
      </p:sp>
      <p:sp>
        <p:nvSpPr>
          <p:cNvPr id="3" name="Content Placeholder 2"/>
          <p:cNvSpPr>
            <a:spLocks noGrp="1"/>
          </p:cNvSpPr>
          <p:nvPr>
            <p:ph idx="1"/>
          </p:nvPr>
        </p:nvSpPr>
        <p:spPr>
          <a:xfrm>
            <a:off x="493222" y="1440874"/>
            <a:ext cx="10515600" cy="4351338"/>
          </a:xfrm>
        </p:spPr>
        <p:txBody>
          <a:bodyPr>
            <a:normAutofit/>
          </a:bodyPr>
          <a:lstStyle/>
          <a:p>
            <a:pPr>
              <a:buFont typeface="Arial" panose="020B0604020202020204" pitchFamily="34" charset="0"/>
              <a:buChar char="•"/>
            </a:pPr>
            <a:r>
              <a:rPr lang="en-US" dirty="0"/>
              <a:t>The DataScience.com Platform combines the tools, libraries, and languages your team loves with the infrastructure and workflows your organization needs. The Platform combines three key components:</a:t>
            </a:r>
          </a:p>
          <a:p>
            <a:pPr>
              <a:buFont typeface="Arial" panose="020B0604020202020204" pitchFamily="34" charset="0"/>
              <a:buChar char="•"/>
            </a:pPr>
            <a:r>
              <a:rPr lang="en-US" b="1" dirty="0"/>
              <a:t>Infrastructure</a:t>
            </a:r>
            <a:r>
              <a:rPr lang="en-US" dirty="0"/>
              <a:t> - systems tasks (like spawning servers) are abstracted and handled automatically so data scientists can focus on the substance of their work</a:t>
            </a:r>
          </a:p>
          <a:p>
            <a:pPr>
              <a:buFont typeface="Arial" panose="020B0604020202020204" pitchFamily="34" charset="0"/>
              <a:buChar char="•"/>
            </a:pPr>
            <a:r>
              <a:rPr lang="en-US" b="1" dirty="0"/>
              <a:t>Tools</a:t>
            </a:r>
            <a:r>
              <a:rPr lang="en-US" dirty="0"/>
              <a:t> - open source tools (like Jupyter, R Shiny, or modeling libraries) that data scientists need are integrated into a centralized place</a:t>
            </a:r>
          </a:p>
          <a:p>
            <a:pPr>
              <a:buFont typeface="Arial" panose="020B0604020202020204" pitchFamily="34" charset="0"/>
              <a:buChar char="•"/>
            </a:pPr>
            <a:r>
              <a:rPr lang="en-US" b="1" dirty="0"/>
              <a:t>Workflow</a:t>
            </a:r>
            <a:r>
              <a:rPr lang="en-US" dirty="0"/>
              <a:t> - automation for tasks, collaboration, and communication that let data science teams effectively deliver on their mission</a:t>
            </a:r>
          </a:p>
          <a:p>
            <a:pPr>
              <a:buFont typeface="Arial" panose="020B0604020202020204" pitchFamily="34"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31286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153" y="674530"/>
            <a:ext cx="10058400" cy="1450757"/>
          </a:xfrm>
        </p:spPr>
        <p:txBody>
          <a:bodyPr>
            <a:noAutofit/>
          </a:bodyPr>
          <a:lstStyle/>
          <a:p>
            <a:r>
              <a:rPr lang="en-US" sz="4000" b="1" dirty="0">
                <a:latin typeface="+mn-lt"/>
              </a:rPr>
              <a:t>How the DataScience.com Platform Turns Insights into Action</a:t>
            </a:r>
            <a:br>
              <a:rPr lang="en-US" sz="4000" b="1" dirty="0">
                <a:latin typeface="+mn-lt"/>
              </a:rPr>
            </a:br>
            <a:endParaRPr lang="en-US" sz="4000" b="1" dirty="0">
              <a:latin typeface="+mn-lt"/>
            </a:endParaRPr>
          </a:p>
        </p:txBody>
      </p:sp>
      <p:sp>
        <p:nvSpPr>
          <p:cNvPr id="3" name="Content Placeholder 2"/>
          <p:cNvSpPr>
            <a:spLocks noGrp="1"/>
          </p:cNvSpPr>
          <p:nvPr>
            <p:ph idx="1"/>
          </p:nvPr>
        </p:nvSpPr>
        <p:spPr>
          <a:xfrm>
            <a:off x="838200" y="1825625"/>
            <a:ext cx="9137073" cy="4062557"/>
          </a:xfrm>
        </p:spPr>
        <p:txBody>
          <a:bodyPr/>
          <a:lstStyle/>
          <a:p>
            <a:pPr>
              <a:buFont typeface="Arial" panose="020B0604020202020204" pitchFamily="34" charset="0"/>
              <a:buChar char="•"/>
            </a:pPr>
            <a:r>
              <a:rPr lang="en-US" dirty="0"/>
              <a:t>Companies are struggling to get the return on investment they desire from data </a:t>
            </a:r>
            <a:r>
              <a:rPr lang="en-US" dirty="0" smtClean="0"/>
              <a:t>science</a:t>
            </a:r>
          </a:p>
          <a:p>
            <a:pPr>
              <a:buFont typeface="Arial" panose="020B0604020202020204" pitchFamily="34" charset="0"/>
              <a:buChar char="•"/>
            </a:pPr>
            <a:r>
              <a:rPr lang="en-US" dirty="0" smtClean="0"/>
              <a:t>Find </a:t>
            </a:r>
            <a:r>
              <a:rPr lang="en-US" dirty="0"/>
              <a:t>out how the DataScience.com team build the enterprise data science platform that gives data science teams the tools they need to get the job done, as well as a framework for sharing results across their organizations. need.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70733"/>
            <a:ext cx="3704538" cy="562541"/>
          </a:xfrm>
          <a:prstGeom prst="rect">
            <a:avLst/>
          </a:prstGeom>
        </p:spPr>
      </p:pic>
    </p:spTree>
    <p:extLst>
      <p:ext uri="{BB962C8B-B14F-4D97-AF65-F5344CB8AC3E}">
        <p14:creationId xmlns:p14="http://schemas.microsoft.com/office/powerpoint/2010/main" val="37381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business that uses datascience.com</a:t>
            </a:r>
            <a:endParaRPr lang="en-US" dirty="0"/>
          </a:p>
        </p:txBody>
      </p:sp>
      <p:pic>
        <p:nvPicPr>
          <p:cNvPr id="4" name="Picture 3"/>
          <p:cNvPicPr>
            <a:picLocks noChangeAspect="1"/>
          </p:cNvPicPr>
          <p:nvPr/>
        </p:nvPicPr>
        <p:blipFill>
          <a:blip r:embed="rId2"/>
          <a:stretch>
            <a:fillRect/>
          </a:stretch>
        </p:blipFill>
        <p:spPr>
          <a:xfrm>
            <a:off x="1162484" y="3203864"/>
            <a:ext cx="9353118" cy="10865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70733"/>
            <a:ext cx="3704538" cy="562541"/>
          </a:xfrm>
          <a:prstGeom prst="rect">
            <a:avLst/>
          </a:prstGeom>
        </p:spPr>
      </p:pic>
    </p:spTree>
    <p:extLst>
      <p:ext uri="{BB962C8B-B14F-4D97-AF65-F5344CB8AC3E}">
        <p14:creationId xmlns:p14="http://schemas.microsoft.com/office/powerpoint/2010/main" val="421211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F2EB-15D6-462F-BD8E-53952BE4FDC9}"/>
              </a:ext>
            </a:extLst>
          </p:cNvPr>
          <p:cNvSpPr>
            <a:spLocks noGrp="1"/>
          </p:cNvSpPr>
          <p:nvPr>
            <p:ph type="title"/>
          </p:nvPr>
        </p:nvSpPr>
        <p:spPr/>
        <p:txBody>
          <a:bodyPr/>
          <a:lstStyle/>
          <a:p>
            <a:r>
              <a:rPr lang="en-US" dirty="0" smtClean="0">
                <a:latin typeface="+mn-lt"/>
              </a:rPr>
              <a:t>Life Cycle of Data Science platforms</a:t>
            </a:r>
            <a:endParaRPr lang="en-US" dirty="0">
              <a:latin typeface="+mn-lt"/>
            </a:endParaRPr>
          </a:p>
        </p:txBody>
      </p:sp>
      <p:sp>
        <p:nvSpPr>
          <p:cNvPr id="3" name="Content Placeholder 2">
            <a:extLst>
              <a:ext uri="{FF2B5EF4-FFF2-40B4-BE49-F238E27FC236}">
                <a16:creationId xmlns:a16="http://schemas.microsoft.com/office/drawing/2014/main" id="{2A31C1F9-3400-45F1-9346-998340979C99}"/>
              </a:ext>
            </a:extLst>
          </p:cNvPr>
          <p:cNvSpPr>
            <a:spLocks noGrp="1"/>
          </p:cNvSpPr>
          <p:nvPr>
            <p:ph idx="1"/>
          </p:nvPr>
        </p:nvSpPr>
        <p:spPr>
          <a:xfrm>
            <a:off x="851075" y="1690688"/>
            <a:ext cx="4957156" cy="3779211"/>
          </a:xfrm>
        </p:spPr>
        <p:txBody>
          <a:bodyPr>
            <a:normAutofit lnSpcReduction="10000"/>
          </a:bodyPr>
          <a:lstStyle/>
          <a:p>
            <a:r>
              <a:rPr lang="en-US" sz="2600" spc="-50" dirty="0">
                <a:ea typeface="+mj-ea"/>
                <a:cs typeface="+mj-cs"/>
              </a:rPr>
              <a:t>A data science platform is a framework of the entire </a:t>
            </a:r>
            <a:r>
              <a:rPr lang="en-US" sz="2600" spc="-50" dirty="0" smtClean="0">
                <a:ea typeface="+mj-ea"/>
                <a:cs typeface="+mj-cs"/>
              </a:rPr>
              <a:t>life cycle of data science project “</a:t>
            </a:r>
          </a:p>
          <a:p>
            <a:endParaRPr lang="en-US" sz="2600" spc="-50" dirty="0">
              <a:ea typeface="+mj-ea"/>
              <a:cs typeface="+mj-cs"/>
            </a:endParaRPr>
          </a:p>
          <a:p>
            <a:pPr marL="0" indent="0">
              <a:buNone/>
            </a:pPr>
            <a:r>
              <a:rPr lang="en-US" b="1" dirty="0"/>
              <a:t>Phases of Life Cycle-</a:t>
            </a:r>
          </a:p>
          <a:p>
            <a:pPr fontAlgn="base">
              <a:buFont typeface="Arial" panose="020B0604020202020204" pitchFamily="34" charset="0"/>
              <a:buChar char="•"/>
            </a:pPr>
            <a:r>
              <a:rPr lang="en-US" b="1" i="1" dirty="0" smtClean="0"/>
              <a:t> </a:t>
            </a:r>
            <a:r>
              <a:rPr lang="en-US" dirty="0"/>
              <a:t>Data ideation, integration and exploration</a:t>
            </a:r>
          </a:p>
          <a:p>
            <a:pPr fontAlgn="base">
              <a:buFont typeface="Arial" panose="020B0604020202020204" pitchFamily="34" charset="0"/>
              <a:buChar char="•"/>
            </a:pPr>
            <a:r>
              <a:rPr lang="en-US" dirty="0" smtClean="0"/>
              <a:t> </a:t>
            </a:r>
            <a:r>
              <a:rPr lang="en-US" dirty="0"/>
              <a:t>Model Development</a:t>
            </a:r>
          </a:p>
          <a:p>
            <a:pPr fontAlgn="base">
              <a:buFont typeface="Arial" panose="020B0604020202020204" pitchFamily="34" charset="0"/>
              <a:buChar char="•"/>
            </a:pPr>
            <a:r>
              <a:rPr lang="en-US" dirty="0" smtClean="0"/>
              <a:t> </a:t>
            </a:r>
            <a:r>
              <a:rPr lang="en-US" dirty="0"/>
              <a:t>Model Deployment</a:t>
            </a:r>
          </a:p>
          <a:p>
            <a:pPr marL="0" indent="0">
              <a:buNone/>
            </a:pPr>
            <a:endParaRPr lang="en-US" dirty="0"/>
          </a:p>
        </p:txBody>
      </p:sp>
      <p:pic>
        <p:nvPicPr>
          <p:cNvPr id="9218" name="Picture 2" descr="Image result for data science 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231" y="2512458"/>
            <a:ext cx="5833764" cy="2572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1624871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11E5-9481-48F1-BAA0-3409988B443D}"/>
              </a:ext>
            </a:extLst>
          </p:cNvPr>
          <p:cNvSpPr>
            <a:spLocks noGrp="1"/>
          </p:cNvSpPr>
          <p:nvPr>
            <p:ph type="title"/>
          </p:nvPr>
        </p:nvSpPr>
        <p:spPr/>
        <p:txBody>
          <a:bodyPr>
            <a:normAutofit/>
          </a:bodyPr>
          <a:lstStyle/>
          <a:p>
            <a:r>
              <a:rPr lang="en-US" sz="4000" b="1" dirty="0">
                <a:latin typeface="+mn-lt"/>
              </a:rPr>
              <a:t>Domino </a:t>
            </a:r>
          </a:p>
        </p:txBody>
      </p:sp>
      <p:sp>
        <p:nvSpPr>
          <p:cNvPr id="3" name="Content Placeholder 2">
            <a:extLst>
              <a:ext uri="{FF2B5EF4-FFF2-40B4-BE49-F238E27FC236}">
                <a16:creationId xmlns:a16="http://schemas.microsoft.com/office/drawing/2014/main" id="{D7774521-1666-4F11-B4DE-6E582F7967A5}"/>
              </a:ext>
            </a:extLst>
          </p:cNvPr>
          <p:cNvSpPr>
            <a:spLocks noGrp="1"/>
          </p:cNvSpPr>
          <p:nvPr>
            <p:ph idx="1"/>
          </p:nvPr>
        </p:nvSpPr>
        <p:spPr>
          <a:xfrm>
            <a:off x="611055" y="1559408"/>
            <a:ext cx="9987671" cy="3857720"/>
          </a:xfrm>
        </p:spPr>
        <p:txBody>
          <a:bodyPr>
            <a:noAutofit/>
          </a:bodyPr>
          <a:lstStyle/>
          <a:p>
            <a:pPr>
              <a:buFont typeface="Arial" panose="020B0604020202020204" pitchFamily="34" charset="0"/>
              <a:buChar char="•"/>
            </a:pPr>
            <a:r>
              <a:rPr lang="en-US" dirty="0"/>
              <a:t>Domino provides an open, unified data science platform to build, validate, deliver, and monitor models at scale</a:t>
            </a:r>
            <a:r>
              <a:rPr lang="en-US" dirty="0" smtClean="0"/>
              <a:t>.</a:t>
            </a:r>
          </a:p>
          <a:p>
            <a:pPr>
              <a:buFont typeface="Arial" panose="020B0604020202020204" pitchFamily="34" charset="0"/>
              <a:buChar char="•"/>
            </a:pPr>
            <a:r>
              <a:rPr lang="en-US" dirty="0" smtClean="0"/>
              <a:t>This </a:t>
            </a:r>
            <a:r>
              <a:rPr lang="en-US" dirty="0"/>
              <a:t>accelerates research, sparks collaboration, increases iteration speed, and removes deployment friction to deliver impactful models.</a:t>
            </a:r>
          </a:p>
          <a:p>
            <a:pPr>
              <a:buFont typeface="Arial" panose="020B0604020202020204" pitchFamily="34" charset="0"/>
              <a:buChar char="•"/>
            </a:pPr>
            <a:r>
              <a:rPr lang="en-US" dirty="0"/>
              <a:t>There are 3 layers in Domino</a:t>
            </a:r>
          </a:p>
          <a:p>
            <a:pPr marL="0" indent="0">
              <a:buNone/>
            </a:pPr>
            <a:r>
              <a:rPr lang="en-US" dirty="0" smtClean="0"/>
              <a:t>1</a:t>
            </a:r>
            <a:r>
              <a:rPr lang="en-US" dirty="0"/>
              <a:t>) </a:t>
            </a:r>
            <a:r>
              <a:rPr lang="en-US" dirty="0" smtClean="0"/>
              <a:t>Infrastructure</a:t>
            </a:r>
          </a:p>
          <a:p>
            <a:pPr marL="0" indent="0">
              <a:buNone/>
            </a:pPr>
            <a:r>
              <a:rPr lang="en-US" dirty="0" smtClean="0"/>
              <a:t>2</a:t>
            </a:r>
            <a:r>
              <a:rPr lang="en-US" dirty="0"/>
              <a:t>) Model Factory</a:t>
            </a:r>
          </a:p>
          <a:p>
            <a:pPr marL="0" indent="0">
              <a:buNone/>
            </a:pPr>
            <a:r>
              <a:rPr lang="en-US" dirty="0" smtClean="0"/>
              <a:t>3</a:t>
            </a:r>
            <a:r>
              <a:rPr lang="en-US" dirty="0"/>
              <a:t>) Management Consoles</a:t>
            </a:r>
          </a:p>
          <a:p>
            <a:pPr>
              <a:buFont typeface="Arial" panose="020B0604020202020204" pitchFamily="34" charset="0"/>
              <a:buChar char="•"/>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4160555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16B0D-00FA-45BF-B0B0-22EB26DDF7EF}"/>
              </a:ext>
            </a:extLst>
          </p:cNvPr>
          <p:cNvPicPr>
            <a:picLocks noChangeAspect="1"/>
          </p:cNvPicPr>
          <p:nvPr/>
        </p:nvPicPr>
        <p:blipFill>
          <a:blip r:embed="rId2"/>
          <a:stretch>
            <a:fillRect/>
          </a:stretch>
        </p:blipFill>
        <p:spPr>
          <a:xfrm>
            <a:off x="1262907" y="747145"/>
            <a:ext cx="9765312" cy="50856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24357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02D55D-28CC-4892-A5A1-87A98E28B6F8}"/>
              </a:ext>
            </a:extLst>
          </p:cNvPr>
          <p:cNvPicPr>
            <a:picLocks noChangeAspect="1"/>
          </p:cNvPicPr>
          <p:nvPr/>
        </p:nvPicPr>
        <p:blipFill>
          <a:blip r:embed="rId2"/>
          <a:stretch>
            <a:fillRect/>
          </a:stretch>
        </p:blipFill>
        <p:spPr>
          <a:xfrm>
            <a:off x="554181" y="374072"/>
            <a:ext cx="9543569" cy="5486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664760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F5C43-DC89-4D2C-8DB4-46CE9A2DA4CB}"/>
              </a:ext>
            </a:extLst>
          </p:cNvPr>
          <p:cNvSpPr>
            <a:spLocks noGrp="1"/>
          </p:cNvSpPr>
          <p:nvPr>
            <p:ph type="title"/>
          </p:nvPr>
        </p:nvSpPr>
        <p:spPr>
          <a:xfrm>
            <a:off x="838200" y="365125"/>
            <a:ext cx="9871364" cy="951057"/>
          </a:xfrm>
        </p:spPr>
        <p:txBody>
          <a:bodyPr>
            <a:normAutofit/>
          </a:bodyPr>
          <a:lstStyle/>
          <a:p>
            <a:r>
              <a:rPr lang="en-US" sz="4000" b="1" dirty="0" smtClean="0">
                <a:latin typeface="+mn-lt"/>
              </a:rPr>
              <a:t>Three</a:t>
            </a:r>
            <a:r>
              <a:rPr lang="en-US" sz="4000" b="1" dirty="0" smtClean="0">
                <a:latin typeface="+mn-lt"/>
              </a:rPr>
              <a:t> </a:t>
            </a:r>
            <a:r>
              <a:rPr lang="en-US" sz="4000" b="1" dirty="0">
                <a:latin typeface="+mn-lt"/>
              </a:rPr>
              <a:t>Key Areas of Domino</a:t>
            </a:r>
          </a:p>
        </p:txBody>
      </p:sp>
      <p:sp>
        <p:nvSpPr>
          <p:cNvPr id="3" name="Content Placeholder 2">
            <a:extLst>
              <a:ext uri="{FF2B5EF4-FFF2-40B4-BE49-F238E27FC236}">
                <a16:creationId xmlns:a16="http://schemas.microsoft.com/office/drawing/2014/main" id="{5B035017-A3F1-4ADF-B663-A66A794F6E4A}"/>
              </a:ext>
            </a:extLst>
          </p:cNvPr>
          <p:cNvSpPr>
            <a:spLocks noGrp="1"/>
          </p:cNvSpPr>
          <p:nvPr>
            <p:ph idx="1"/>
          </p:nvPr>
        </p:nvSpPr>
        <p:spPr>
          <a:xfrm>
            <a:off x="838200" y="1693334"/>
            <a:ext cx="10845339" cy="4707466"/>
          </a:xfrm>
        </p:spPr>
        <p:txBody>
          <a:bodyPr>
            <a:noAutofit/>
          </a:bodyPr>
          <a:lstStyle/>
          <a:p>
            <a:pPr marL="0" indent="0">
              <a:buNone/>
            </a:pPr>
            <a:r>
              <a:rPr lang="en-US" sz="2000" b="1" dirty="0"/>
              <a:t>Lab</a:t>
            </a:r>
          </a:p>
          <a:p>
            <a:r>
              <a:rPr lang="en-US" sz="2000" dirty="0"/>
              <a:t>It is the place where Data Scientist spend time in building model and collaborating with one another.</a:t>
            </a:r>
          </a:p>
          <a:p>
            <a:pPr marL="0" indent="0">
              <a:buNone/>
            </a:pPr>
            <a:r>
              <a:rPr lang="en-US" sz="2000" b="1" dirty="0" smtClean="0"/>
              <a:t>Launchpad</a:t>
            </a:r>
            <a:endParaRPr lang="en-US" sz="2000" b="1" dirty="0"/>
          </a:p>
          <a:p>
            <a:r>
              <a:rPr lang="en-US" sz="2000" dirty="0"/>
              <a:t>It is the place where model products such as applications, model API’s are centrally published in access by various stakeholders across the business</a:t>
            </a:r>
          </a:p>
          <a:p>
            <a:r>
              <a:rPr lang="en-US" sz="2000" dirty="0"/>
              <a:t>It tracks user engagement with each app so creators can see who is using the model product and </a:t>
            </a:r>
            <a:r>
              <a:rPr lang="en-US" sz="2000" dirty="0" smtClean="0"/>
              <a:t>when</a:t>
            </a:r>
          </a:p>
          <a:p>
            <a:pPr marL="0" indent="0">
              <a:buNone/>
            </a:pPr>
            <a:r>
              <a:rPr lang="en-US" sz="2000" b="1" dirty="0" smtClean="0"/>
              <a:t>Control </a:t>
            </a:r>
            <a:r>
              <a:rPr lang="en-US" sz="2000" b="1" dirty="0"/>
              <a:t>Center</a:t>
            </a:r>
          </a:p>
          <a:p>
            <a:r>
              <a:rPr lang="en-US" sz="2000" dirty="0"/>
              <a:t>It is the place where Data Science and IT layers can have visibility of all the activities taking place in domino to help manage their portfolio better.</a:t>
            </a:r>
          </a:p>
          <a:p>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368766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2A5-43B3-4C67-8F63-F6228FB74EAC}"/>
              </a:ext>
            </a:extLst>
          </p:cNvPr>
          <p:cNvSpPr>
            <a:spLocks noGrp="1"/>
          </p:cNvSpPr>
          <p:nvPr>
            <p:ph type="title"/>
          </p:nvPr>
        </p:nvSpPr>
        <p:spPr/>
        <p:txBody>
          <a:bodyPr>
            <a:normAutofit/>
          </a:bodyPr>
          <a:lstStyle/>
          <a:p>
            <a:r>
              <a:rPr lang="en-US" sz="4000" b="1" dirty="0">
                <a:latin typeface="+mn-lt"/>
              </a:rPr>
              <a:t>Accelerate research with your choice of innovative tools</a:t>
            </a:r>
          </a:p>
        </p:txBody>
      </p:sp>
      <p:pic>
        <p:nvPicPr>
          <p:cNvPr id="4" name="Content Placeholder 3">
            <a:extLst>
              <a:ext uri="{FF2B5EF4-FFF2-40B4-BE49-F238E27FC236}">
                <a16:creationId xmlns:a16="http://schemas.microsoft.com/office/drawing/2014/main" id="{F548848F-CE50-4910-A87A-AEB8B0003E4F}"/>
              </a:ext>
            </a:extLst>
          </p:cNvPr>
          <p:cNvPicPr>
            <a:picLocks noGrp="1" noChangeAspect="1"/>
          </p:cNvPicPr>
          <p:nvPr>
            <p:ph idx="1"/>
          </p:nvPr>
        </p:nvPicPr>
        <p:blipFill>
          <a:blip r:embed="rId2"/>
          <a:stretch>
            <a:fillRect/>
          </a:stretch>
        </p:blipFill>
        <p:spPr>
          <a:xfrm>
            <a:off x="1215229" y="1690688"/>
            <a:ext cx="9761541"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4268258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99B4-E03F-48C2-A522-5822C2EDBD1A}"/>
              </a:ext>
            </a:extLst>
          </p:cNvPr>
          <p:cNvSpPr>
            <a:spLocks noGrp="1"/>
          </p:cNvSpPr>
          <p:nvPr>
            <p:ph type="title"/>
          </p:nvPr>
        </p:nvSpPr>
        <p:spPr>
          <a:xfrm>
            <a:off x="838200" y="286603"/>
            <a:ext cx="10317480" cy="1450757"/>
          </a:xfrm>
        </p:spPr>
        <p:txBody>
          <a:bodyPr>
            <a:normAutofit/>
          </a:bodyPr>
          <a:lstStyle/>
          <a:p>
            <a:r>
              <a:rPr lang="en-US" sz="4000" b="1" dirty="0">
                <a:latin typeface="+mn-lt"/>
              </a:rPr>
              <a:t>Eliminate re-work and painful reconstruction of experiments </a:t>
            </a:r>
          </a:p>
        </p:txBody>
      </p:sp>
      <p:sp>
        <p:nvSpPr>
          <p:cNvPr id="3" name="Content Placeholder 2">
            <a:extLst>
              <a:ext uri="{FF2B5EF4-FFF2-40B4-BE49-F238E27FC236}">
                <a16:creationId xmlns:a16="http://schemas.microsoft.com/office/drawing/2014/main" id="{C717A1EE-7DA1-4F4C-AD28-ED270748AEC5}"/>
              </a:ext>
            </a:extLst>
          </p:cNvPr>
          <p:cNvSpPr>
            <a:spLocks noGrp="1"/>
          </p:cNvSpPr>
          <p:nvPr>
            <p:ph idx="1"/>
          </p:nvPr>
        </p:nvSpPr>
        <p:spPr>
          <a:xfrm>
            <a:off x="838200" y="1690688"/>
            <a:ext cx="5784273" cy="3463203"/>
          </a:xfrm>
        </p:spPr>
        <p:txBody>
          <a:bodyPr>
            <a:noAutofit/>
          </a:bodyPr>
          <a:lstStyle/>
          <a:p>
            <a:pPr algn="just">
              <a:buFont typeface="Arial" panose="020B0604020202020204" pitchFamily="34" charset="0"/>
              <a:buChar char="•"/>
            </a:pPr>
            <a:endParaRPr lang="en-US" sz="2000" dirty="0" smtClean="0"/>
          </a:p>
          <a:p>
            <a:pPr algn="just">
              <a:buFont typeface="Arial" panose="020B0604020202020204" pitchFamily="34" charset="0"/>
              <a:buChar char="•"/>
            </a:pPr>
            <a:r>
              <a:rPr lang="en-US" sz="2000" dirty="0" smtClean="0"/>
              <a:t>Domino’s </a:t>
            </a:r>
            <a:r>
              <a:rPr lang="en-US" sz="2000" dirty="0"/>
              <a:t>Reproducibility Engine automatically tracks </a:t>
            </a:r>
          </a:p>
          <a:p>
            <a:pPr marL="0" indent="0" algn="just">
              <a:buNone/>
            </a:pPr>
            <a:r>
              <a:rPr lang="en-US" sz="2000" dirty="0" smtClean="0"/>
              <a:t> all </a:t>
            </a:r>
            <a:r>
              <a:rPr lang="en-US" sz="2000" dirty="0"/>
              <a:t>the experiments, so you never lose work and </a:t>
            </a:r>
          </a:p>
          <a:p>
            <a:pPr marL="0" indent="0" algn="just">
              <a:buNone/>
            </a:pPr>
            <a:r>
              <a:rPr lang="en-US" sz="2000" dirty="0" smtClean="0"/>
              <a:t> can </a:t>
            </a:r>
            <a:r>
              <a:rPr lang="en-US" sz="2000" dirty="0"/>
              <a:t>always reproduce the results.</a:t>
            </a:r>
          </a:p>
          <a:p>
            <a:pPr algn="just">
              <a:buFont typeface="Arial" panose="020B0604020202020204" pitchFamily="34" charset="0"/>
              <a:buChar char="•"/>
            </a:pPr>
            <a:r>
              <a:rPr lang="en-US" sz="2000" dirty="0"/>
              <a:t>It keeps code, packages, environment details, data, </a:t>
            </a:r>
          </a:p>
          <a:p>
            <a:pPr marL="0" indent="0" algn="just">
              <a:buNone/>
            </a:pPr>
            <a:r>
              <a:rPr lang="en-US" sz="2000" dirty="0"/>
              <a:t> </a:t>
            </a:r>
            <a:r>
              <a:rPr lang="en-US" sz="2000" dirty="0" smtClean="0"/>
              <a:t>discussions</a:t>
            </a:r>
            <a:r>
              <a:rPr lang="en-US" sz="2000" dirty="0"/>
              <a:t>, hardware used, tools </a:t>
            </a:r>
            <a:r>
              <a:rPr lang="en-US" sz="2000" dirty="0" smtClean="0"/>
              <a:t>used,parameters</a:t>
            </a:r>
          </a:p>
          <a:p>
            <a:pPr marL="0" indent="0" algn="just">
              <a:buNone/>
            </a:pPr>
            <a:r>
              <a:rPr lang="en-US" sz="2000" dirty="0" smtClean="0"/>
              <a:t> </a:t>
            </a:r>
            <a:r>
              <a:rPr lang="en-US" sz="2000" dirty="0"/>
              <a:t>and results for each experimental step.</a:t>
            </a:r>
          </a:p>
          <a:p>
            <a:pPr algn="just">
              <a:buFont typeface="Arial" panose="020B0604020202020204" pitchFamily="34" charset="0"/>
              <a:buChar char="•"/>
            </a:pPr>
            <a:r>
              <a:rPr lang="en-US" sz="2000" dirty="0"/>
              <a:t>It reduces the friction in iteration of model</a:t>
            </a:r>
          </a:p>
          <a:p>
            <a:pPr marL="0" indent="0" algn="just">
              <a:buNone/>
            </a:pPr>
            <a:r>
              <a:rPr lang="en-US" sz="2000" dirty="0"/>
              <a:t> </a:t>
            </a:r>
            <a:r>
              <a:rPr lang="en-US" sz="2000" dirty="0" smtClean="0"/>
              <a:t>and </a:t>
            </a:r>
            <a:r>
              <a:rPr lang="en-US" sz="2000" dirty="0"/>
              <a:t>someone can pickup where </a:t>
            </a:r>
            <a:r>
              <a:rPr lang="en-US" sz="2000" dirty="0" smtClean="0"/>
              <a:t>another </a:t>
            </a:r>
          </a:p>
          <a:p>
            <a:pPr marL="0" indent="0" algn="just">
              <a:buNone/>
            </a:pPr>
            <a:r>
              <a:rPr lang="en-US" sz="2000" dirty="0" smtClean="0"/>
              <a:t>data </a:t>
            </a:r>
            <a:r>
              <a:rPr lang="en-US" sz="2000" dirty="0"/>
              <a:t>scientist left off.  </a:t>
            </a:r>
          </a:p>
        </p:txBody>
      </p:sp>
      <p:pic>
        <p:nvPicPr>
          <p:cNvPr id="5" name="Picture 4">
            <a:extLst>
              <a:ext uri="{FF2B5EF4-FFF2-40B4-BE49-F238E27FC236}">
                <a16:creationId xmlns:a16="http://schemas.microsoft.com/office/drawing/2014/main" id="{391786D0-5B18-4D92-9141-8DFB5E7D155A}"/>
              </a:ext>
            </a:extLst>
          </p:cNvPr>
          <p:cNvPicPr>
            <a:picLocks noChangeAspect="1"/>
          </p:cNvPicPr>
          <p:nvPr/>
        </p:nvPicPr>
        <p:blipFill>
          <a:blip r:embed="rId2"/>
          <a:stretch>
            <a:fillRect/>
          </a:stretch>
        </p:blipFill>
        <p:spPr>
          <a:xfrm>
            <a:off x="6844145" y="2031327"/>
            <a:ext cx="4752109" cy="35956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925978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7467-D925-4DBA-B59F-FE8D73CD9C9E}"/>
              </a:ext>
            </a:extLst>
          </p:cNvPr>
          <p:cNvSpPr>
            <a:spLocks noGrp="1"/>
          </p:cNvSpPr>
          <p:nvPr>
            <p:ph type="title"/>
          </p:nvPr>
        </p:nvSpPr>
        <p:spPr/>
        <p:txBody>
          <a:bodyPr>
            <a:normAutofit/>
          </a:bodyPr>
          <a:lstStyle/>
          <a:p>
            <a:r>
              <a:rPr lang="en-US" sz="4000" b="1" dirty="0">
                <a:latin typeface="+mn-lt"/>
              </a:rPr>
              <a:t>Advantages</a:t>
            </a:r>
          </a:p>
        </p:txBody>
      </p:sp>
      <p:sp>
        <p:nvSpPr>
          <p:cNvPr id="3" name="Content Placeholder 2">
            <a:extLst>
              <a:ext uri="{FF2B5EF4-FFF2-40B4-BE49-F238E27FC236}">
                <a16:creationId xmlns:a16="http://schemas.microsoft.com/office/drawing/2014/main" id="{F92A03D7-9152-4DF2-8F1A-BDFF5DF411EA}"/>
              </a:ext>
            </a:extLst>
          </p:cNvPr>
          <p:cNvSpPr>
            <a:spLocks noGrp="1"/>
          </p:cNvSpPr>
          <p:nvPr>
            <p:ph idx="1"/>
          </p:nvPr>
        </p:nvSpPr>
        <p:spPr>
          <a:xfrm>
            <a:off x="838200" y="1690688"/>
            <a:ext cx="10058400" cy="4000884"/>
          </a:xfrm>
        </p:spPr>
        <p:txBody>
          <a:bodyPr>
            <a:noAutofit/>
          </a:bodyPr>
          <a:lstStyle/>
          <a:p>
            <a:pPr>
              <a:buFont typeface="Arial" panose="020B0604020202020204" pitchFamily="34" charset="0"/>
              <a:buChar char="•"/>
            </a:pPr>
            <a:r>
              <a:rPr lang="en-US" sz="2000" dirty="0"/>
              <a:t>Domino indexes all the work that happens in the platform, so you can search for projects, files or comments </a:t>
            </a:r>
            <a:r>
              <a:rPr lang="en-US" sz="2000" dirty="0" smtClean="0"/>
              <a:t>easily.</a:t>
            </a:r>
          </a:p>
          <a:p>
            <a:pPr>
              <a:buFont typeface="Arial" panose="020B0604020202020204" pitchFamily="34" charset="0"/>
              <a:buChar char="•"/>
            </a:pPr>
            <a:r>
              <a:rPr lang="en-US" sz="2000" dirty="0" smtClean="0"/>
              <a:t>In </a:t>
            </a:r>
            <a:r>
              <a:rPr lang="en-US" sz="2000" dirty="0"/>
              <a:t>Domino each project has its own unique file system, so it not just stores the source code but also data, scripts, notebooks, model files of any file type.</a:t>
            </a:r>
          </a:p>
          <a:p>
            <a:pPr>
              <a:buFont typeface="Arial" panose="020B0604020202020204" pitchFamily="34" charset="0"/>
              <a:buChar char="•"/>
            </a:pPr>
            <a:r>
              <a:rPr lang="en-US" sz="2000" dirty="0" smtClean="0"/>
              <a:t>In </a:t>
            </a:r>
            <a:r>
              <a:rPr lang="en-US" sz="2000" dirty="0"/>
              <a:t>Domino you can select any size of hardware tier and future workload will be executed on that size machine.</a:t>
            </a:r>
          </a:p>
          <a:p>
            <a:pPr>
              <a:buFont typeface="Arial" panose="020B0604020202020204" pitchFamily="34" charset="0"/>
              <a:buChar char="•"/>
            </a:pPr>
            <a:r>
              <a:rPr lang="en-US" sz="2000" dirty="0"/>
              <a:t>It provides various software and environment to build model and the environments are sharable with your </a:t>
            </a:r>
            <a:r>
              <a:rPr lang="en-US" sz="2000" dirty="0" err="1"/>
              <a:t>colleages</a:t>
            </a:r>
            <a:r>
              <a:rPr lang="en-US" sz="2000" dirty="0"/>
              <a:t>.</a:t>
            </a:r>
          </a:p>
          <a:p>
            <a:pPr>
              <a:buFont typeface="Arial" panose="020B0604020202020204" pitchFamily="34" charset="0"/>
              <a:buChar char="•"/>
            </a:pPr>
            <a:r>
              <a:rPr lang="en-US" sz="2000" dirty="0" smtClean="0"/>
              <a:t>In </a:t>
            </a:r>
            <a:r>
              <a:rPr lang="en-US" sz="2000" dirty="0"/>
              <a:t>Domino we can run 10’s and 100’s of experiments at once and select highest performing model</a:t>
            </a:r>
          </a:p>
          <a:p>
            <a:pPr>
              <a:buFont typeface="Arial" panose="020B0604020202020204" pitchFamily="34" charset="0"/>
              <a:buChar char="•"/>
            </a:pPr>
            <a:r>
              <a:rPr lang="en-US" sz="2000" dirty="0"/>
              <a:t>In Domino consumers can view details of app, access them and interact with model while authorized people can see the feedback they receive regarding model to increase quality of model.</a:t>
            </a:r>
          </a:p>
          <a:p>
            <a:pPr>
              <a:buFont typeface="Arial" panose="020B0604020202020204" pitchFamily="34" charset="0"/>
              <a:buChar char="•"/>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390150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2BBF-EB69-4C2B-93FD-86C72C5B6F3E}"/>
              </a:ext>
            </a:extLst>
          </p:cNvPr>
          <p:cNvSpPr>
            <a:spLocks noGrp="1"/>
          </p:cNvSpPr>
          <p:nvPr>
            <p:ph type="title"/>
          </p:nvPr>
        </p:nvSpPr>
        <p:spPr/>
        <p:txBody>
          <a:bodyPr>
            <a:normAutofit/>
          </a:bodyPr>
          <a:lstStyle/>
          <a:p>
            <a:r>
              <a:rPr lang="en-US" sz="4000" b="1" dirty="0">
                <a:latin typeface="+mn-lt"/>
              </a:rPr>
              <a:t>Databricks</a:t>
            </a:r>
            <a:endParaRPr lang="en-US" sz="4000" dirty="0">
              <a:latin typeface="+mn-lt"/>
            </a:endParaRPr>
          </a:p>
        </p:txBody>
      </p:sp>
      <p:sp>
        <p:nvSpPr>
          <p:cNvPr id="3" name="Content Placeholder 2">
            <a:extLst>
              <a:ext uri="{FF2B5EF4-FFF2-40B4-BE49-F238E27FC236}">
                <a16:creationId xmlns:a16="http://schemas.microsoft.com/office/drawing/2014/main" id="{30449494-9E30-4961-AA7B-F0B1A8F705BF}"/>
              </a:ext>
            </a:extLst>
          </p:cNvPr>
          <p:cNvSpPr>
            <a:spLocks noGrp="1"/>
          </p:cNvSpPr>
          <p:nvPr>
            <p:ph idx="1"/>
          </p:nvPr>
        </p:nvSpPr>
        <p:spPr>
          <a:xfrm>
            <a:off x="838200" y="1382280"/>
            <a:ext cx="10515600" cy="4351338"/>
          </a:xfrm>
        </p:spPr>
        <p:txBody>
          <a:bodyPr>
            <a:normAutofit/>
          </a:bodyPr>
          <a:lstStyle/>
          <a:p>
            <a:r>
              <a:rPr lang="en-US" dirty="0"/>
              <a:t>Databricks is a platform which provides ideal solution to challenges like data growth, infrastructure complexity, disparate technologies, disjoint analytics workflow, siloed teams and protecting the data by unifying data engineering, data science and business</a:t>
            </a:r>
          </a:p>
          <a:p>
            <a:endParaRPr lang="en-US" sz="1600" dirty="0"/>
          </a:p>
        </p:txBody>
      </p:sp>
      <p:pic>
        <p:nvPicPr>
          <p:cNvPr id="4" name="Picture 3">
            <a:extLst>
              <a:ext uri="{FF2B5EF4-FFF2-40B4-BE49-F238E27FC236}">
                <a16:creationId xmlns:a16="http://schemas.microsoft.com/office/drawing/2014/main" id="{45FD2BB0-73CA-4061-A5C5-542A762DC0E7}"/>
              </a:ext>
            </a:extLst>
          </p:cNvPr>
          <p:cNvPicPr>
            <a:picLocks noChangeAspect="1"/>
          </p:cNvPicPr>
          <p:nvPr/>
        </p:nvPicPr>
        <p:blipFill>
          <a:blip r:embed="rId2"/>
          <a:stretch>
            <a:fillRect/>
          </a:stretch>
        </p:blipFill>
        <p:spPr>
          <a:xfrm>
            <a:off x="4087092" y="3170714"/>
            <a:ext cx="7426036" cy="33055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848110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0C53-6198-4418-86DB-AFC7C144073B}"/>
              </a:ext>
            </a:extLst>
          </p:cNvPr>
          <p:cNvSpPr>
            <a:spLocks noGrp="1"/>
          </p:cNvSpPr>
          <p:nvPr>
            <p:ph type="title"/>
          </p:nvPr>
        </p:nvSpPr>
        <p:spPr>
          <a:xfrm>
            <a:off x="838200" y="286603"/>
            <a:ext cx="10317480" cy="1450757"/>
          </a:xfrm>
        </p:spPr>
        <p:txBody>
          <a:bodyPr>
            <a:normAutofit/>
          </a:bodyPr>
          <a:lstStyle/>
          <a:p>
            <a:r>
              <a:rPr lang="en-US" sz="4000" b="1" dirty="0">
                <a:latin typeface="+mn-lt"/>
              </a:rPr>
              <a:t>Apache Spark</a:t>
            </a:r>
          </a:p>
        </p:txBody>
      </p:sp>
      <p:pic>
        <p:nvPicPr>
          <p:cNvPr id="4" name="Content Placeholder 3">
            <a:extLst>
              <a:ext uri="{FF2B5EF4-FFF2-40B4-BE49-F238E27FC236}">
                <a16:creationId xmlns:a16="http://schemas.microsoft.com/office/drawing/2014/main" id="{73EDEE3C-7258-4697-A00A-265DC444E56A}"/>
              </a:ext>
            </a:extLst>
          </p:cNvPr>
          <p:cNvPicPr>
            <a:picLocks noGrp="1" noChangeAspect="1"/>
          </p:cNvPicPr>
          <p:nvPr>
            <p:ph idx="1"/>
          </p:nvPr>
        </p:nvPicPr>
        <p:blipFill>
          <a:blip r:embed="rId2"/>
          <a:stretch>
            <a:fillRect/>
          </a:stretch>
        </p:blipFill>
        <p:spPr>
          <a:xfrm>
            <a:off x="838200" y="2155723"/>
            <a:ext cx="10515600" cy="3691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323414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C8E9-B035-4575-AF46-1D927CB6F098}"/>
              </a:ext>
            </a:extLst>
          </p:cNvPr>
          <p:cNvSpPr>
            <a:spLocks noGrp="1"/>
          </p:cNvSpPr>
          <p:nvPr>
            <p:ph type="title"/>
          </p:nvPr>
        </p:nvSpPr>
        <p:spPr/>
        <p:txBody>
          <a:bodyPr>
            <a:normAutofit/>
          </a:bodyPr>
          <a:lstStyle/>
          <a:p>
            <a:r>
              <a:rPr lang="en-US" sz="4000" b="1" dirty="0">
                <a:latin typeface="+mn-lt"/>
              </a:rPr>
              <a:t>Demo</a:t>
            </a:r>
            <a:endParaRPr lang="en-US" sz="4000" dirty="0">
              <a:latin typeface="+mn-lt"/>
            </a:endParaRPr>
          </a:p>
        </p:txBody>
      </p:sp>
      <p:sp>
        <p:nvSpPr>
          <p:cNvPr id="3" name="Content Placeholder 2">
            <a:extLst>
              <a:ext uri="{FF2B5EF4-FFF2-40B4-BE49-F238E27FC236}">
                <a16:creationId xmlns:a16="http://schemas.microsoft.com/office/drawing/2014/main" id="{F5062245-8118-4D84-87F0-CC87735F589D}"/>
              </a:ext>
            </a:extLst>
          </p:cNvPr>
          <p:cNvSpPr>
            <a:spLocks noGrp="1"/>
          </p:cNvSpPr>
          <p:nvPr>
            <p:ph idx="1"/>
          </p:nvPr>
        </p:nvSpPr>
        <p:spPr/>
        <p:txBody>
          <a:bodyPr/>
          <a:lstStyle/>
          <a:p>
            <a:r>
              <a:rPr lang="en-US" dirty="0"/>
              <a:t>https://www.youtube.com/watch?v=WaxMj5_SLUI</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5711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EA28-7CEB-4ED9-A645-21ADA250DEDC}"/>
              </a:ext>
            </a:extLst>
          </p:cNvPr>
          <p:cNvSpPr>
            <a:spLocks noGrp="1"/>
          </p:cNvSpPr>
          <p:nvPr>
            <p:ph type="title"/>
          </p:nvPr>
        </p:nvSpPr>
        <p:spPr>
          <a:xfrm>
            <a:off x="838200" y="365126"/>
            <a:ext cx="3692236" cy="1206514"/>
          </a:xfrm>
        </p:spPr>
        <p:txBody>
          <a:bodyPr>
            <a:normAutofit/>
          </a:bodyPr>
          <a:lstStyle/>
          <a:p>
            <a:r>
              <a:rPr lang="en-US" sz="4000" b="1" dirty="0" smtClean="0">
                <a:latin typeface="+mn-lt"/>
              </a:rPr>
              <a:t>Data Science Platforms</a:t>
            </a:r>
            <a:endParaRPr lang="en-US" sz="4000" b="1" dirty="0">
              <a:latin typeface="+mn-lt"/>
            </a:endParaRPr>
          </a:p>
        </p:txBody>
      </p:sp>
      <p:sp>
        <p:nvSpPr>
          <p:cNvPr id="3" name="Content Placeholder 2">
            <a:extLst>
              <a:ext uri="{FF2B5EF4-FFF2-40B4-BE49-F238E27FC236}">
                <a16:creationId xmlns:a16="http://schemas.microsoft.com/office/drawing/2014/main" id="{22E4961F-0CEA-4D4F-A164-47CC38BD0713}"/>
              </a:ext>
            </a:extLst>
          </p:cNvPr>
          <p:cNvSpPr>
            <a:spLocks noGrp="1"/>
          </p:cNvSpPr>
          <p:nvPr>
            <p:ph idx="1"/>
          </p:nvPr>
        </p:nvSpPr>
        <p:spPr>
          <a:xfrm>
            <a:off x="838200" y="1825625"/>
            <a:ext cx="3332018" cy="3854739"/>
          </a:xfrm>
        </p:spPr>
        <p:txBody>
          <a:bodyPr>
            <a:normAutofit/>
          </a:bodyPr>
          <a:lstStyle/>
          <a:p>
            <a:pPr marL="0" indent="0">
              <a:buNone/>
            </a:pPr>
            <a:endParaRPr lang="en-US" dirty="0" smtClean="0"/>
          </a:p>
          <a:p>
            <a:r>
              <a:rPr lang="en-US" dirty="0"/>
              <a:t>Metis </a:t>
            </a:r>
            <a:r>
              <a:rPr lang="en-US" dirty="0" smtClean="0"/>
              <a:t>machine</a:t>
            </a:r>
          </a:p>
          <a:p>
            <a:r>
              <a:rPr lang="en-US" dirty="0"/>
              <a:t>Datascience.com</a:t>
            </a:r>
            <a:endParaRPr lang="en-US" dirty="0" smtClean="0"/>
          </a:p>
          <a:p>
            <a:r>
              <a:rPr lang="en-US" dirty="0" smtClean="0"/>
              <a:t>Domino</a:t>
            </a:r>
          </a:p>
          <a:p>
            <a:r>
              <a:rPr lang="en-US" dirty="0" err="1" smtClean="0"/>
              <a:t>Databricks</a:t>
            </a:r>
            <a:endParaRPr lang="en-US" dirty="0" smtClean="0"/>
          </a:p>
          <a:p>
            <a:r>
              <a:rPr lang="en-US" dirty="0" err="1" smtClean="0"/>
              <a:t>Dataiku</a:t>
            </a:r>
            <a:endParaRPr lang="en-US" dirty="0"/>
          </a:p>
          <a:p>
            <a:r>
              <a:rPr lang="en-US" dirty="0" err="1" smtClean="0"/>
              <a:t>Paperspace</a:t>
            </a:r>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pic>
        <p:nvPicPr>
          <p:cNvPr id="12290" name="Picture 2" descr="Image result for domino data 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184" y="35244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metis mach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194" y="2168093"/>
            <a:ext cx="2015980" cy="201598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dataik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2079" y="1996787"/>
            <a:ext cx="2053502" cy="205350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Image result for data science.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5276" y="4336550"/>
            <a:ext cx="2501745" cy="2143162"/>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Image result for databric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2841" y="4703311"/>
            <a:ext cx="2559050" cy="1279525"/>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Image result for paperspace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01" y="352440"/>
            <a:ext cx="1894898" cy="145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53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6337-9F74-4DD2-B5A5-9A29E90B6A36}"/>
              </a:ext>
            </a:extLst>
          </p:cNvPr>
          <p:cNvSpPr>
            <a:spLocks noGrp="1"/>
          </p:cNvSpPr>
          <p:nvPr>
            <p:ph type="title"/>
          </p:nvPr>
        </p:nvSpPr>
        <p:spPr/>
        <p:txBody>
          <a:bodyPr/>
          <a:lstStyle/>
          <a:p>
            <a:r>
              <a:rPr lang="en-US" dirty="0" err="1"/>
              <a:t>Dataiku</a:t>
            </a:r>
            <a:endParaRPr lang="en-US" dirty="0"/>
          </a:p>
        </p:txBody>
      </p:sp>
      <p:sp>
        <p:nvSpPr>
          <p:cNvPr id="4" name="Content Placeholder 3">
            <a:extLst>
              <a:ext uri="{FF2B5EF4-FFF2-40B4-BE49-F238E27FC236}">
                <a16:creationId xmlns:a16="http://schemas.microsoft.com/office/drawing/2014/main" id="{DCE17A65-917E-4E9E-84CD-52E9F90A3B76}"/>
              </a:ext>
            </a:extLst>
          </p:cNvPr>
          <p:cNvSpPr>
            <a:spLocks noGrp="1"/>
          </p:cNvSpPr>
          <p:nvPr>
            <p:ph idx="1"/>
          </p:nvPr>
        </p:nvSpPr>
        <p:spPr/>
        <p:txBody>
          <a:bodyPr/>
          <a:lstStyle/>
          <a:p>
            <a:pPr fontAlgn="base">
              <a:spcAft>
                <a:spcPts val="100"/>
              </a:spcAft>
            </a:pPr>
            <a:r>
              <a:rPr lang="en-US" dirty="0" err="1">
                <a:ln w="0"/>
                <a:effectLst>
                  <a:outerShdw blurRad="38100" dist="19050" dir="2700000" algn="tl" rotWithShape="0">
                    <a:schemeClr val="dk1">
                      <a:alpha val="40000"/>
                    </a:schemeClr>
                  </a:outerShdw>
                </a:effectLst>
                <a:ea typeface="Times New Roman" panose="02020603050405020304" pitchFamily="18" charset="0"/>
              </a:rPr>
              <a:t>Dataiku's</a:t>
            </a:r>
            <a:r>
              <a:rPr lang="en-US" dirty="0">
                <a:ln w="0"/>
                <a:effectLst>
                  <a:outerShdw blurRad="38100" dist="19050" dir="2700000" algn="tl" rotWithShape="0">
                    <a:schemeClr val="dk1">
                      <a:alpha val="40000"/>
                    </a:schemeClr>
                  </a:outerShdw>
                </a:effectLst>
                <a:ea typeface="Times New Roman" panose="02020603050405020304" pitchFamily="18" charset="0"/>
              </a:rPr>
              <a:t> single, collaborative platform powers both self-service analytics and the </a:t>
            </a:r>
            <a:br>
              <a:rPr lang="en-US" dirty="0">
                <a:ln w="0"/>
                <a:effectLst>
                  <a:outerShdw blurRad="38100" dist="19050" dir="2700000" algn="tl" rotWithShape="0">
                    <a:schemeClr val="dk1">
                      <a:alpha val="40000"/>
                    </a:schemeClr>
                  </a:outerShdw>
                </a:effectLst>
                <a:ea typeface="Times New Roman" panose="02020603050405020304" pitchFamily="18" charset="0"/>
              </a:rPr>
            </a:br>
            <a:r>
              <a:rPr lang="en-US" dirty="0">
                <a:ln w="0"/>
                <a:effectLst>
                  <a:outerShdw blurRad="38100" dist="19050" dir="2700000" algn="tl" rotWithShape="0">
                    <a:schemeClr val="dk1">
                      <a:alpha val="40000"/>
                    </a:schemeClr>
                  </a:outerShdw>
                </a:effectLst>
                <a:ea typeface="Times New Roman" panose="02020603050405020304" pitchFamily="18" charset="0"/>
              </a:rPr>
              <a:t>operationalization of machine learning models in production.</a:t>
            </a:r>
            <a:endParaRPr lang="en-US" dirty="0">
              <a:ln w="0"/>
              <a:effectLst>
                <a:outerShdw blurRad="38100" dist="19050" dir="2700000" algn="tl" rotWithShape="0">
                  <a:schemeClr val="dk1">
                    <a:alpha val="40000"/>
                  </a:schemeClr>
                </a:outerShdw>
              </a:effectLst>
            </a:endParaRPr>
          </a:p>
          <a:p>
            <a:pPr fontAlgn="base">
              <a:spcAft>
                <a:spcPts val="100"/>
              </a:spcAft>
            </a:pPr>
            <a:r>
              <a:rPr lang="en-US" dirty="0">
                <a:ln w="0"/>
                <a:effectLst>
                  <a:outerShdw blurRad="38100" dist="19050" dir="2700000" algn="tl" rotWithShape="0">
                    <a:schemeClr val="dk1">
                      <a:alpha val="40000"/>
                    </a:schemeClr>
                  </a:outerShdw>
                </a:effectLst>
              </a:rPr>
              <a:t>It provides a collective platform for data project process from data preparation to application deployment on single UI.</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15883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4C0F-CBFC-4F56-A2D9-C1AD962300F0}"/>
              </a:ext>
            </a:extLst>
          </p:cNvPr>
          <p:cNvSpPr>
            <a:spLocks noGrp="1"/>
          </p:cNvSpPr>
          <p:nvPr>
            <p:ph type="title"/>
          </p:nvPr>
        </p:nvSpPr>
        <p:spPr>
          <a:xfrm>
            <a:off x="838200" y="324485"/>
            <a:ext cx="10515600" cy="1325563"/>
          </a:xfrm>
        </p:spPr>
        <p:txBody>
          <a:bodyPr>
            <a:normAutofit/>
          </a:bodyPr>
          <a:lstStyle/>
          <a:p>
            <a:r>
              <a:rPr lang="en-US" sz="3200" dirty="0">
                <a:latin typeface="+mn-lt"/>
              </a:rPr>
              <a:t>Features</a:t>
            </a:r>
            <a:r>
              <a:rPr lang="en-US" sz="3200" dirty="0"/>
              <a:t> provided by Data Science Studio</a:t>
            </a:r>
          </a:p>
        </p:txBody>
      </p:sp>
      <p:pic>
        <p:nvPicPr>
          <p:cNvPr id="4" name="Content Placeholder 4">
            <a:extLst>
              <a:ext uri="{FF2B5EF4-FFF2-40B4-BE49-F238E27FC236}">
                <a16:creationId xmlns:a16="http://schemas.microsoft.com/office/drawing/2014/main" id="{82294F9A-91EC-4F7A-BB12-01252C8BA093}"/>
              </a:ext>
            </a:extLst>
          </p:cNvPr>
          <p:cNvPicPr>
            <a:picLocks noGrp="1"/>
          </p:cNvPicPr>
          <p:nvPr>
            <p:ph idx="1"/>
          </p:nvPr>
        </p:nvPicPr>
        <p:blipFill>
          <a:blip r:embed="rId2"/>
          <a:stretch>
            <a:fillRect/>
          </a:stretch>
        </p:blipFill>
        <p:spPr>
          <a:xfrm>
            <a:off x="838200" y="1912494"/>
            <a:ext cx="10515600" cy="417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070857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B3B2-E03E-4DD1-9623-DA265B55A76A}"/>
              </a:ext>
            </a:extLst>
          </p:cNvPr>
          <p:cNvSpPr>
            <a:spLocks noGrp="1"/>
          </p:cNvSpPr>
          <p:nvPr>
            <p:ph type="title"/>
          </p:nvPr>
        </p:nvSpPr>
        <p:spPr>
          <a:xfrm>
            <a:off x="960100" y="978102"/>
            <a:ext cx="10588434" cy="1062644"/>
          </a:xfrm>
        </p:spPr>
        <p:txBody>
          <a:bodyPr vert="horz" lIns="91440" tIns="45720" rIns="91440" bIns="45720" rtlCol="0" anchor="b">
            <a:normAutofit/>
          </a:bodyPr>
          <a:lstStyle/>
          <a:p>
            <a:r>
              <a:rPr lang="en-US" dirty="0">
                <a:latin typeface="+mn-lt"/>
              </a:rPr>
              <a:t>Clean and enrich data interactively</a:t>
            </a:r>
          </a:p>
        </p:txBody>
      </p:sp>
      <p:sp>
        <p:nvSpPr>
          <p:cNvPr id="6" name="Content Placeholder 5">
            <a:extLst>
              <a:ext uri="{FF2B5EF4-FFF2-40B4-BE49-F238E27FC236}">
                <a16:creationId xmlns:a16="http://schemas.microsoft.com/office/drawing/2014/main" id="{D7AF9B5E-98B4-4E33-AE2D-BC8C0F91622C}"/>
              </a:ext>
            </a:extLst>
          </p:cNvPr>
          <p:cNvSpPr>
            <a:spLocks noGrp="1"/>
          </p:cNvSpPr>
          <p:nvPr>
            <p:ph type="body" sz="half" idx="2"/>
          </p:nvPr>
        </p:nvSpPr>
        <p:spPr>
          <a:xfrm>
            <a:off x="4955354" y="2682433"/>
            <a:ext cx="6282169" cy="3215749"/>
          </a:xfrm>
        </p:spPr>
        <p:txBody>
          <a:bodyPr vert="horz" lIns="91440" tIns="45720" rIns="91440" bIns="45720" rtlCol="0">
            <a:normAutofit/>
          </a:bodyPr>
          <a:lstStyle/>
          <a:p>
            <a:pPr indent="-228600">
              <a:buFont typeface="Arial" panose="020B0604020202020204" pitchFamily="34" charset="0"/>
              <a:buChar char="•"/>
            </a:pPr>
            <a:r>
              <a:rPr lang="en-US" sz="2400" dirty="0"/>
              <a:t>Visual Data Transformation</a:t>
            </a:r>
            <a:endParaRPr lang="en-US" sz="2400" b="1" dirty="0"/>
          </a:p>
          <a:p>
            <a:pPr indent="-228600" fontAlgn="t">
              <a:buFont typeface="Arial" panose="020B0604020202020204" pitchFamily="34" charset="0"/>
              <a:buChar char="•"/>
            </a:pPr>
            <a:r>
              <a:rPr lang="en-US" sz="2400" cap="all" dirty="0"/>
              <a:t>INTERACTIVE DATA CLEANING AND ENRICHMENT</a:t>
            </a:r>
            <a:endParaRPr lang="en-US" sz="2400" dirty="0"/>
          </a:p>
          <a:p>
            <a:pPr indent="-228600" fontAlgn="t">
              <a:buFont typeface="Arial" panose="020B0604020202020204" pitchFamily="34" charset="0"/>
              <a:buChar char="•"/>
            </a:pPr>
            <a:r>
              <a:rPr lang="en-US" sz="2400" cap="all" dirty="0"/>
              <a:t>SIMPLE INTERFACE TO INTERACT WITH DATA</a:t>
            </a:r>
            <a:endParaRPr lang="en-US" sz="2400" dirty="0"/>
          </a:p>
          <a:p>
            <a:pPr indent="-228600" fontAlgn="t">
              <a:buFont typeface="Arial" panose="020B0604020202020204" pitchFamily="34" charset="0"/>
              <a:buChar char="•"/>
            </a:pPr>
            <a:r>
              <a:rPr lang="en-US" sz="2400" cap="all" dirty="0"/>
              <a:t>Integrated ADVANCED PROCESSORS</a:t>
            </a:r>
          </a:p>
          <a:p>
            <a:pPr marL="0" indent="-2286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3B441006-E3CE-4DC1-B015-82972BD0C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23" y="2811104"/>
            <a:ext cx="3366480" cy="17356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814750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356A-5871-484D-BA12-0F724E613AD4}"/>
              </a:ext>
            </a:extLst>
          </p:cNvPr>
          <p:cNvSpPr>
            <a:spLocks noGrp="1"/>
          </p:cNvSpPr>
          <p:nvPr>
            <p:ph type="title"/>
          </p:nvPr>
        </p:nvSpPr>
        <p:spPr/>
        <p:txBody>
          <a:bodyPr>
            <a:normAutofit/>
          </a:bodyPr>
          <a:lstStyle/>
          <a:p>
            <a:r>
              <a:rPr lang="en-US" sz="3200" dirty="0">
                <a:latin typeface="+mn-lt"/>
              </a:rPr>
              <a:t>Build and apply machine learning:</a:t>
            </a:r>
          </a:p>
        </p:txBody>
      </p:sp>
      <p:pic>
        <p:nvPicPr>
          <p:cNvPr id="11" name="Picture Placeholder 10">
            <a:extLst>
              <a:ext uri="{FF2B5EF4-FFF2-40B4-BE49-F238E27FC236}">
                <a16:creationId xmlns:a16="http://schemas.microsoft.com/office/drawing/2014/main" id="{1D7F98DD-CD95-4B3C-8E90-E373152F1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750" y="3525044"/>
            <a:ext cx="952500" cy="952500"/>
          </a:xfrm>
        </p:spPr>
      </p:pic>
      <p:sp>
        <p:nvSpPr>
          <p:cNvPr id="3" name="Content Placeholder 2">
            <a:extLst>
              <a:ext uri="{FF2B5EF4-FFF2-40B4-BE49-F238E27FC236}">
                <a16:creationId xmlns:a16="http://schemas.microsoft.com/office/drawing/2014/main" id="{E5C413E7-EC12-4EBA-844E-C805D7444C2B}"/>
              </a:ext>
            </a:extLst>
          </p:cNvPr>
          <p:cNvSpPr>
            <a:spLocks noGrp="1"/>
          </p:cNvSpPr>
          <p:nvPr>
            <p:ph type="body" sz="half" idx="4294967295"/>
          </p:nvPr>
        </p:nvSpPr>
        <p:spPr>
          <a:xfrm>
            <a:off x="0" y="1876425"/>
            <a:ext cx="5219700" cy="3992563"/>
          </a:xfrm>
        </p:spPr>
        <p:txBody>
          <a:bodyPr/>
          <a:lstStyle/>
          <a:p>
            <a:pPr marL="228600" lvl="1" fontAlgn="base">
              <a:spcBef>
                <a:spcPts val="1000"/>
              </a:spcBef>
            </a:pPr>
            <a:r>
              <a:rPr lang="en-US" sz="2800" dirty="0"/>
              <a:t>AUTOMATED  MACHINE LEARNING</a:t>
            </a:r>
          </a:p>
          <a:p>
            <a:pPr marL="228600" lvl="1" fontAlgn="base">
              <a:spcBef>
                <a:spcPts val="1000"/>
              </a:spcBef>
            </a:pPr>
            <a:r>
              <a:rPr lang="en-US" sz="2800" dirty="0"/>
              <a:t>Get instant visual insights from your model </a:t>
            </a:r>
          </a:p>
          <a:p>
            <a:pPr fontAlgn="base"/>
            <a:r>
              <a:rPr lang="en-US" dirty="0"/>
              <a:t>Use pretrained models right from </a:t>
            </a:r>
            <a:r>
              <a:rPr lang="en-US" dirty="0" err="1"/>
              <a:t>Dataiku</a:t>
            </a:r>
            <a:r>
              <a:rPr lang="en-US" dirty="0"/>
              <a:t> interface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600763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8B7A-6DD4-47B1-8482-6CEA56CF9DBE}"/>
              </a:ext>
            </a:extLst>
          </p:cNvPr>
          <p:cNvSpPr>
            <a:spLocks noGrp="1"/>
          </p:cNvSpPr>
          <p:nvPr>
            <p:ph type="title"/>
          </p:nvPr>
        </p:nvSpPr>
        <p:spPr/>
        <p:txBody>
          <a:bodyPr>
            <a:normAutofit/>
          </a:bodyPr>
          <a:lstStyle/>
          <a:p>
            <a:r>
              <a:rPr lang="en-US" sz="3200" dirty="0">
                <a:latin typeface="+mn-lt"/>
              </a:rPr>
              <a:t>Deploying ML Models In Production </a:t>
            </a:r>
          </a:p>
        </p:txBody>
      </p:sp>
      <p:sp>
        <p:nvSpPr>
          <p:cNvPr id="3" name="Content Placeholder 2">
            <a:extLst>
              <a:ext uri="{FF2B5EF4-FFF2-40B4-BE49-F238E27FC236}">
                <a16:creationId xmlns:a16="http://schemas.microsoft.com/office/drawing/2014/main" id="{C90A3C09-FF1C-496F-AB9E-848E33A1D2F2}"/>
              </a:ext>
            </a:extLst>
          </p:cNvPr>
          <p:cNvSpPr>
            <a:spLocks noGrp="1"/>
          </p:cNvSpPr>
          <p:nvPr>
            <p:ph idx="1"/>
          </p:nvPr>
        </p:nvSpPr>
        <p:spPr>
          <a:xfrm>
            <a:off x="838200" y="1825625"/>
            <a:ext cx="4295775" cy="4351338"/>
          </a:xfrm>
        </p:spPr>
        <p:txBody>
          <a:bodyPr/>
          <a:lstStyle/>
          <a:p>
            <a:pPr marL="228600" lvl="1" fontAlgn="t">
              <a:spcBef>
                <a:spcPts val="1000"/>
              </a:spcBef>
            </a:pPr>
            <a:r>
              <a:rPr lang="en-US" sz="2800" dirty="0"/>
              <a:t>Deploy models in one click on the cloud with </a:t>
            </a:r>
            <a:r>
              <a:rPr lang="en-US" sz="2800" dirty="0" err="1"/>
              <a:t>kubernetes</a:t>
            </a:r>
            <a:endParaRPr lang="en-US" sz="2800" dirty="0"/>
          </a:p>
          <a:p>
            <a:r>
              <a:rPr lang="en-US" dirty="0"/>
              <a:t>Deployed models are versioned, enabling users to deploy new versions, compare them and rollback at anytime.</a:t>
            </a:r>
          </a:p>
          <a:p>
            <a:r>
              <a:rPr lang="en-US" dirty="0"/>
              <a:t>Monitor data changes over time</a:t>
            </a:r>
          </a:p>
        </p:txBody>
      </p:sp>
      <p:pic>
        <p:nvPicPr>
          <p:cNvPr id="4" name="Picture 3">
            <a:extLst>
              <a:ext uri="{FF2B5EF4-FFF2-40B4-BE49-F238E27FC236}">
                <a16:creationId xmlns:a16="http://schemas.microsoft.com/office/drawing/2014/main" id="{9680C81D-A84D-497A-AB95-27894CEE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157" y="2019589"/>
            <a:ext cx="4491297" cy="377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715057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5830-0ACC-487B-BF90-72FA2A33C577}"/>
              </a:ext>
            </a:extLst>
          </p:cNvPr>
          <p:cNvSpPr>
            <a:spLocks noGrp="1"/>
          </p:cNvSpPr>
          <p:nvPr>
            <p:ph type="title"/>
          </p:nvPr>
        </p:nvSpPr>
        <p:spPr>
          <a:xfrm>
            <a:off x="737417" y="355818"/>
            <a:ext cx="10058400" cy="1450757"/>
          </a:xfrm>
        </p:spPr>
        <p:txBody>
          <a:bodyPr>
            <a:normAutofit/>
          </a:bodyPr>
          <a:lstStyle/>
          <a:p>
            <a:r>
              <a:rPr lang="en-US" sz="3200" b="1" dirty="0">
                <a:latin typeface="+mn-lt"/>
              </a:rPr>
              <a:t>Data Exploration And Visualization </a:t>
            </a:r>
          </a:p>
        </p:txBody>
      </p:sp>
      <p:sp>
        <p:nvSpPr>
          <p:cNvPr id="3" name="Content Placeholder 2">
            <a:extLst>
              <a:ext uri="{FF2B5EF4-FFF2-40B4-BE49-F238E27FC236}">
                <a16:creationId xmlns:a16="http://schemas.microsoft.com/office/drawing/2014/main" id="{A8754CA4-6277-46BA-BB9E-BA0909C90B16}"/>
              </a:ext>
            </a:extLst>
          </p:cNvPr>
          <p:cNvSpPr>
            <a:spLocks noGrp="1"/>
          </p:cNvSpPr>
          <p:nvPr>
            <p:ph idx="1"/>
          </p:nvPr>
        </p:nvSpPr>
        <p:spPr>
          <a:xfrm>
            <a:off x="838200" y="1806575"/>
            <a:ext cx="4219575" cy="4351338"/>
          </a:xfrm>
        </p:spPr>
        <p:txBody>
          <a:bodyPr/>
          <a:lstStyle/>
          <a:p>
            <a:pPr fontAlgn="t"/>
            <a:r>
              <a:rPr lang="en-US" dirty="0"/>
              <a:t>Drag and drop insights on your data</a:t>
            </a:r>
          </a:p>
          <a:p>
            <a:pPr fontAlgn="t"/>
            <a:r>
              <a:rPr lang="en-US" dirty="0" err="1"/>
              <a:t>Visualise</a:t>
            </a:r>
            <a:r>
              <a:rPr lang="en-US" dirty="0"/>
              <a:t> your datasets with </a:t>
            </a:r>
            <a:r>
              <a:rPr lang="en-US" dirty="0" err="1"/>
              <a:t>builtin</a:t>
            </a:r>
            <a:r>
              <a:rPr lang="en-US" dirty="0"/>
              <a:t> and custom charts</a:t>
            </a:r>
          </a:p>
          <a:p>
            <a:pPr fontAlgn="t"/>
            <a:r>
              <a:rPr lang="en-US" dirty="0"/>
              <a:t>Python, r, and SQL interactive notebooks</a:t>
            </a:r>
          </a:p>
          <a:p>
            <a:endParaRPr lang="en-US" dirty="0"/>
          </a:p>
        </p:txBody>
      </p:sp>
      <p:pic>
        <p:nvPicPr>
          <p:cNvPr id="4" name="Picture 3">
            <a:extLst>
              <a:ext uri="{FF2B5EF4-FFF2-40B4-BE49-F238E27FC236}">
                <a16:creationId xmlns:a16="http://schemas.microsoft.com/office/drawing/2014/main" id="{CD38A27C-CEF1-4AFF-9F38-0D4E89488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617" y="1806575"/>
            <a:ext cx="5389063" cy="40035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134210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6B9C-700B-4994-8695-83DBCF035A90}"/>
              </a:ext>
            </a:extLst>
          </p:cNvPr>
          <p:cNvSpPr>
            <a:spLocks noGrp="1"/>
          </p:cNvSpPr>
          <p:nvPr>
            <p:ph type="title"/>
          </p:nvPr>
        </p:nvSpPr>
        <p:spPr>
          <a:xfrm>
            <a:off x="737061" y="148058"/>
            <a:ext cx="10058400" cy="1450757"/>
          </a:xfrm>
        </p:spPr>
        <p:txBody>
          <a:bodyPr>
            <a:normAutofit/>
          </a:bodyPr>
          <a:lstStyle/>
          <a:p>
            <a:r>
              <a:rPr lang="en-US" sz="3200" dirty="0">
                <a:latin typeface="+mn-lt"/>
              </a:rPr>
              <a:t>Workflows, Automation, And Monitoring Governance, Security, And Monitoring </a:t>
            </a:r>
          </a:p>
        </p:txBody>
      </p:sp>
      <p:sp>
        <p:nvSpPr>
          <p:cNvPr id="3" name="Content Placeholder 2">
            <a:extLst>
              <a:ext uri="{FF2B5EF4-FFF2-40B4-BE49-F238E27FC236}">
                <a16:creationId xmlns:a16="http://schemas.microsoft.com/office/drawing/2014/main" id="{814A6E2F-A4AD-4F56-B4DB-C4612EB10C56}"/>
              </a:ext>
            </a:extLst>
          </p:cNvPr>
          <p:cNvSpPr>
            <a:spLocks noGrp="1"/>
          </p:cNvSpPr>
          <p:nvPr>
            <p:ph idx="1"/>
          </p:nvPr>
        </p:nvSpPr>
        <p:spPr>
          <a:xfrm>
            <a:off x="838200" y="1825625"/>
            <a:ext cx="4648200" cy="4351338"/>
          </a:xfrm>
        </p:spPr>
        <p:txBody>
          <a:bodyPr>
            <a:normAutofit fontScale="62500" lnSpcReduction="20000"/>
          </a:bodyPr>
          <a:lstStyle/>
          <a:p>
            <a:pPr fontAlgn="t"/>
            <a:r>
              <a:rPr lang="en-US" sz="4400" dirty="0"/>
              <a:t>Scheduling of the events</a:t>
            </a:r>
          </a:p>
          <a:p>
            <a:pPr fontAlgn="t"/>
            <a:r>
              <a:rPr lang="en-US" sz="4400" dirty="0"/>
              <a:t>Track the status of your production scenarios</a:t>
            </a:r>
          </a:p>
          <a:p>
            <a:pPr fontAlgn="t"/>
            <a:r>
              <a:rPr lang="en-US" sz="4400" dirty="0"/>
              <a:t>Visualize the success and errors of your </a:t>
            </a:r>
            <a:r>
              <a:rPr lang="en-US" sz="4400" dirty="0" err="1"/>
              <a:t>Dataiku</a:t>
            </a:r>
            <a:r>
              <a:rPr lang="en-US" sz="4400" dirty="0"/>
              <a:t> jobs</a:t>
            </a:r>
          </a:p>
          <a:p>
            <a:pPr fontAlgn="t"/>
            <a:r>
              <a:rPr lang="en-US" sz="4400" dirty="0"/>
              <a:t>Use dedicated </a:t>
            </a:r>
            <a:r>
              <a:rPr lang="en-US" sz="4400" dirty="0" err="1"/>
              <a:t>Dataiku</a:t>
            </a:r>
            <a:r>
              <a:rPr lang="en-US" sz="4400" dirty="0"/>
              <a:t> Automation nodes for production pipelines  Connect and deploy on production systems (data lakes, databases)</a:t>
            </a:r>
          </a:p>
        </p:txBody>
      </p:sp>
      <p:pic>
        <p:nvPicPr>
          <p:cNvPr id="4" name="Picture 3">
            <a:extLst>
              <a:ext uri="{FF2B5EF4-FFF2-40B4-BE49-F238E27FC236}">
                <a16:creationId xmlns:a16="http://schemas.microsoft.com/office/drawing/2014/main" id="{4BD561B2-8217-4740-A1E4-06425A542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35" y="2165614"/>
            <a:ext cx="4003965" cy="38895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762316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611CB-8935-4912-9647-982D4BA789C1}"/>
              </a:ext>
            </a:extLst>
          </p:cNvPr>
          <p:cNvSpPr>
            <a:spLocks noGrp="1"/>
          </p:cNvSpPr>
          <p:nvPr>
            <p:ph type="title"/>
          </p:nvPr>
        </p:nvSpPr>
        <p:spPr/>
        <p:txBody>
          <a:bodyPr>
            <a:normAutofit/>
          </a:bodyPr>
          <a:lstStyle/>
          <a:p>
            <a:r>
              <a:rPr lang="en-US" sz="4000" dirty="0" err="1">
                <a:latin typeface="+mn-lt"/>
              </a:rPr>
              <a:t>Paperspace</a:t>
            </a:r>
            <a:endParaRPr lang="en-US" sz="4000" dirty="0">
              <a:latin typeface="+mn-lt"/>
            </a:endParaRPr>
          </a:p>
        </p:txBody>
      </p:sp>
      <p:sp>
        <p:nvSpPr>
          <p:cNvPr id="5" name="Content Placeholder 4">
            <a:extLst>
              <a:ext uri="{FF2B5EF4-FFF2-40B4-BE49-F238E27FC236}">
                <a16:creationId xmlns:a16="http://schemas.microsoft.com/office/drawing/2014/main" id="{9BD0B6CD-5AB8-4368-BD0E-F68F208EEC4C}"/>
              </a:ext>
            </a:extLst>
          </p:cNvPr>
          <p:cNvSpPr>
            <a:spLocks noGrp="1"/>
          </p:cNvSpPr>
          <p:nvPr>
            <p:ph idx="1"/>
          </p:nvPr>
        </p:nvSpPr>
        <p:spPr/>
        <p:txBody>
          <a:bodyPr/>
          <a:lstStyle/>
          <a:p>
            <a:r>
              <a:rPr lang="en-US" dirty="0" err="1"/>
              <a:t>Paperspace</a:t>
            </a:r>
            <a:r>
              <a:rPr lang="en-US" dirty="0"/>
              <a:t> is a high-performance cloud computing and ML development platform for building, training and deploying machine learning models.</a:t>
            </a:r>
          </a:p>
          <a:p>
            <a:r>
              <a:rPr lang="en-US" dirty="0"/>
              <a:t>Cloud VMs with GPU support for gaming, designing and programming (ML/DL) needs. Offers latest NVIDIA GPUs along with pre-installed packages and a few DL frameworks at competitive prices.</a:t>
            </a:r>
          </a:p>
          <a:p>
            <a:endParaRPr lang="en-US" dirty="0"/>
          </a:p>
        </p:txBody>
      </p:sp>
      <p:sp>
        <p:nvSpPr>
          <p:cNvPr id="2" name="Rectangle 1">
            <a:extLst>
              <a:ext uri="{FF2B5EF4-FFF2-40B4-BE49-F238E27FC236}">
                <a16:creationId xmlns:a16="http://schemas.microsoft.com/office/drawing/2014/main" id="{FBD27692-9709-4994-8EDF-20F3CCF47B06}"/>
              </a:ext>
            </a:extLst>
          </p:cNvPr>
          <p:cNvSpPr/>
          <p:nvPr/>
        </p:nvSpPr>
        <p:spPr>
          <a:xfrm>
            <a:off x="1084083" y="4876064"/>
            <a:ext cx="9587059" cy="848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GPU is a processor that is specially-designed to handle intensive graphics rendering tasks.</a:t>
            </a:r>
          </a:p>
          <a:p>
            <a:pPr algn="ctr"/>
            <a:endParaRPr lang="en-US"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70733"/>
            <a:ext cx="3704538" cy="562541"/>
          </a:xfrm>
          <a:prstGeom prst="rect">
            <a:avLst/>
          </a:prstGeom>
        </p:spPr>
      </p:pic>
    </p:spTree>
    <p:extLst>
      <p:ext uri="{BB962C8B-B14F-4D97-AF65-F5344CB8AC3E}">
        <p14:creationId xmlns:p14="http://schemas.microsoft.com/office/powerpoint/2010/main" val="1830551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37F3-72B3-456C-9D3D-2653C491EEFE}"/>
              </a:ext>
            </a:extLst>
          </p:cNvPr>
          <p:cNvSpPr>
            <a:spLocks noGrp="1"/>
          </p:cNvSpPr>
          <p:nvPr>
            <p:ph type="title"/>
          </p:nvPr>
        </p:nvSpPr>
        <p:spPr>
          <a:xfrm>
            <a:off x="962122" y="671177"/>
            <a:ext cx="4926060" cy="949806"/>
          </a:xfrm>
          <a:noFill/>
          <a:ln w="19050">
            <a:solidFill>
              <a:schemeClr val="bg1"/>
            </a:solidFill>
          </a:ln>
        </p:spPr>
        <p:txBody>
          <a:bodyPr wrap="square">
            <a:normAutofit/>
          </a:bodyPr>
          <a:lstStyle/>
          <a:p>
            <a:pPr algn="ctr"/>
            <a:r>
              <a:rPr lang="en-US" sz="2800" dirty="0" err="1">
                <a:latin typeface="+mn-lt"/>
              </a:rPr>
              <a:t>Paperspace</a:t>
            </a:r>
            <a:r>
              <a:rPr lang="en-US" sz="2800" dirty="0">
                <a:latin typeface="+mn-lt"/>
              </a:rPr>
              <a:t> offers three products-</a:t>
            </a:r>
          </a:p>
        </p:txBody>
      </p:sp>
      <p:sp>
        <p:nvSpPr>
          <p:cNvPr id="3" name="Content Placeholder 2">
            <a:extLst>
              <a:ext uri="{FF2B5EF4-FFF2-40B4-BE49-F238E27FC236}">
                <a16:creationId xmlns:a16="http://schemas.microsoft.com/office/drawing/2014/main" id="{BA81D785-3AF2-4202-AB2F-1183581AD6EF}"/>
              </a:ext>
            </a:extLst>
          </p:cNvPr>
          <p:cNvSpPr>
            <a:spLocks noGrp="1"/>
          </p:cNvSpPr>
          <p:nvPr>
            <p:ph idx="1"/>
          </p:nvPr>
        </p:nvSpPr>
        <p:spPr>
          <a:xfrm>
            <a:off x="1156085" y="1871823"/>
            <a:ext cx="5009188" cy="4127196"/>
          </a:xfrm>
        </p:spPr>
        <p:txBody>
          <a:bodyPr>
            <a:noAutofit/>
          </a:bodyPr>
          <a:lstStyle/>
          <a:p>
            <a:r>
              <a:rPr lang="en-US" sz="2000" dirty="0"/>
              <a:t>1. GRADIENT</a:t>
            </a:r>
          </a:p>
          <a:p>
            <a:r>
              <a:rPr lang="en-US" sz="2000" dirty="0"/>
              <a:t>Gradient° includes 1-click </a:t>
            </a:r>
            <a:r>
              <a:rPr lang="en-US" sz="2000" dirty="0" err="1"/>
              <a:t>jupyter</a:t>
            </a:r>
            <a:r>
              <a:rPr lang="en-US" sz="2000" dirty="0"/>
              <a:t> notebooks, a powerful job runner, and a python module to run any code with full power of the </a:t>
            </a:r>
            <a:r>
              <a:rPr lang="en-US" sz="2000" dirty="0" err="1"/>
              <a:t>Paperspace</a:t>
            </a:r>
            <a:r>
              <a:rPr lang="en-US" sz="2000" dirty="0"/>
              <a:t> GPU cloud.</a:t>
            </a:r>
          </a:p>
          <a:p>
            <a:r>
              <a:rPr lang="en-US" sz="2000" dirty="0"/>
              <a:t>3 components-</a:t>
            </a:r>
          </a:p>
          <a:p>
            <a:r>
              <a:rPr lang="en-US" sz="2000" dirty="0"/>
              <a:t>Jobs, notebooks, data/storage</a:t>
            </a:r>
          </a:p>
          <a:p>
            <a:r>
              <a:rPr lang="en-US" sz="2000" dirty="0"/>
              <a:t>https://support.paperspace.com/hc/en-us/articles/115004333473-Tutorial-Train-your-first-neural-network-</a:t>
            </a:r>
          </a:p>
        </p:txBody>
      </p:sp>
      <p:pic>
        <p:nvPicPr>
          <p:cNvPr id="4" name="Picture 3" descr="https://cdn.thenewstack.io/media/2018/11/14c82ff1-paperspace-gradient-1024x484.png">
            <a:extLst>
              <a:ext uri="{FF2B5EF4-FFF2-40B4-BE49-F238E27FC236}">
                <a16:creationId xmlns:a16="http://schemas.microsoft.com/office/drawing/2014/main" id="{02369331-5F61-446C-A185-532EEEE4EC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88182" y="1475732"/>
            <a:ext cx="6250769" cy="2953487"/>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70733"/>
            <a:ext cx="3704538" cy="562541"/>
          </a:xfrm>
          <a:prstGeom prst="rect">
            <a:avLst/>
          </a:prstGeom>
        </p:spPr>
      </p:pic>
    </p:spTree>
    <p:extLst>
      <p:ext uri="{BB962C8B-B14F-4D97-AF65-F5344CB8AC3E}">
        <p14:creationId xmlns:p14="http://schemas.microsoft.com/office/powerpoint/2010/main" val="814557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67CD-DD38-4D84-8D59-4D4E3D4D588D}"/>
              </a:ext>
            </a:extLst>
          </p:cNvPr>
          <p:cNvSpPr>
            <a:spLocks noGrp="1"/>
          </p:cNvSpPr>
          <p:nvPr>
            <p:ph type="title"/>
          </p:nvPr>
        </p:nvSpPr>
        <p:spPr/>
        <p:txBody>
          <a:bodyPr>
            <a:normAutofit/>
          </a:bodyPr>
          <a:lstStyle/>
          <a:p>
            <a:r>
              <a:rPr lang="en-US" dirty="0"/>
              <a:t> </a:t>
            </a:r>
            <a:r>
              <a:rPr lang="en-US" sz="4400" dirty="0"/>
              <a:t>2. Core- </a:t>
            </a:r>
            <a:r>
              <a:rPr lang="en-US" sz="4400" b="1" dirty="0"/>
              <a:t>Windows or Linux Desktops &amp; Servers</a:t>
            </a:r>
            <a:endParaRPr lang="en-US" sz="4400" dirty="0"/>
          </a:p>
        </p:txBody>
      </p:sp>
      <p:sp>
        <p:nvSpPr>
          <p:cNvPr id="3" name="Content Placeholder 2">
            <a:extLst>
              <a:ext uri="{FF2B5EF4-FFF2-40B4-BE49-F238E27FC236}">
                <a16:creationId xmlns:a16="http://schemas.microsoft.com/office/drawing/2014/main" id="{153B115E-FA46-4E1F-851C-A49AE05809BA}"/>
              </a:ext>
            </a:extLst>
          </p:cNvPr>
          <p:cNvSpPr>
            <a:spLocks noGrp="1"/>
          </p:cNvSpPr>
          <p:nvPr>
            <p:ph idx="1"/>
          </p:nvPr>
        </p:nvSpPr>
        <p:spPr>
          <a:xfrm>
            <a:off x="741218" y="1690688"/>
            <a:ext cx="5097779" cy="4065986"/>
          </a:xfrm>
        </p:spPr>
        <p:txBody>
          <a:bodyPr anchor="t">
            <a:normAutofit/>
          </a:bodyPr>
          <a:lstStyle/>
          <a:p>
            <a:pPr marL="0" indent="0">
              <a:buNone/>
            </a:pPr>
            <a:r>
              <a:rPr lang="en-US" sz="2000" b="1" dirty="0"/>
              <a:t> </a:t>
            </a:r>
          </a:p>
          <a:p>
            <a:r>
              <a:rPr lang="en-US" sz="2000" dirty="0"/>
              <a:t>Easily provisions a CPU or GPU accelerated Windows or Linux instance with a range of networking, storage, and OS options.  </a:t>
            </a:r>
          </a:p>
          <a:p>
            <a:r>
              <a:rPr lang="en-US" sz="2000" dirty="0" err="1"/>
              <a:t>Paperspace</a:t>
            </a:r>
            <a:r>
              <a:rPr lang="en-US" sz="2000" dirty="0"/>
              <a:t> offers full desktop environments as well as servers with SSH or web-based terminal access.</a:t>
            </a:r>
          </a:p>
          <a:p>
            <a:endParaRPr lang="en-US" sz="2000" dirty="0"/>
          </a:p>
        </p:txBody>
      </p:sp>
      <p:pic>
        <p:nvPicPr>
          <p:cNvPr id="5" name="Picture 4">
            <a:extLst>
              <a:ext uri="{FF2B5EF4-FFF2-40B4-BE49-F238E27FC236}">
                <a16:creationId xmlns:a16="http://schemas.microsoft.com/office/drawing/2014/main" id="{D595DE75-DD44-4159-9FB3-880FC8EDD08F}"/>
              </a:ext>
            </a:extLst>
          </p:cNvPr>
          <p:cNvPicPr>
            <a:picLocks noChangeAspect="1"/>
          </p:cNvPicPr>
          <p:nvPr/>
        </p:nvPicPr>
        <p:blipFill>
          <a:blip r:embed="rId2"/>
          <a:stretch>
            <a:fillRect/>
          </a:stretch>
        </p:blipFill>
        <p:spPr>
          <a:xfrm>
            <a:off x="381809" y="4054550"/>
            <a:ext cx="4121229" cy="18529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Picture 3">
            <a:extLst>
              <a:ext uri="{FF2B5EF4-FFF2-40B4-BE49-F238E27FC236}">
                <a16:creationId xmlns:a16="http://schemas.microsoft.com/office/drawing/2014/main" id="{6B402C79-9427-490C-98FE-2D98C174A3FA}"/>
              </a:ext>
            </a:extLst>
          </p:cNvPr>
          <p:cNvPicPr>
            <a:picLocks noChangeAspect="1"/>
          </p:cNvPicPr>
          <p:nvPr/>
        </p:nvPicPr>
        <p:blipFill>
          <a:blip r:embed="rId3"/>
          <a:stretch>
            <a:fillRect/>
          </a:stretch>
        </p:blipFill>
        <p:spPr>
          <a:xfrm>
            <a:off x="6198406" y="3924823"/>
            <a:ext cx="4197110"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9257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26" y="669926"/>
            <a:ext cx="6442364" cy="673966"/>
          </a:xfrm>
        </p:spPr>
        <p:txBody>
          <a:bodyPr>
            <a:normAutofit/>
          </a:bodyPr>
          <a:lstStyle/>
          <a:p>
            <a:r>
              <a:rPr lang="en-US" sz="4000" b="1" dirty="0" smtClean="0">
                <a:latin typeface="+mn-lt"/>
              </a:rPr>
              <a:t>What Metis Machine </a:t>
            </a:r>
            <a:r>
              <a:rPr lang="en-US" sz="4000" b="1" dirty="0" smtClean="0">
                <a:latin typeface="+mn-lt"/>
              </a:rPr>
              <a:t>does?</a:t>
            </a:r>
            <a:endParaRPr lang="en-US" sz="4000" b="1" dirty="0">
              <a:latin typeface="+mn-lt"/>
            </a:endParaRPr>
          </a:p>
        </p:txBody>
      </p:sp>
      <p:sp>
        <p:nvSpPr>
          <p:cNvPr id="3" name="Content Placeholder 2"/>
          <p:cNvSpPr>
            <a:spLocks noGrp="1"/>
          </p:cNvSpPr>
          <p:nvPr>
            <p:ph idx="1"/>
          </p:nvPr>
        </p:nvSpPr>
        <p:spPr>
          <a:xfrm>
            <a:off x="633772" y="1526730"/>
            <a:ext cx="8312728" cy="4447309"/>
          </a:xfrm>
        </p:spPr>
        <p:txBody>
          <a:bodyPr>
            <a:normAutofit/>
          </a:bodyPr>
          <a:lstStyle/>
          <a:p>
            <a:pPr marL="0" indent="0">
              <a:buNone/>
            </a:pPr>
            <a:endParaRPr lang="en-US" dirty="0"/>
          </a:p>
          <a:p>
            <a:pPr>
              <a:buFont typeface="Arial" panose="020B0604020202020204" pitchFamily="34" charset="0"/>
              <a:buChar char="•"/>
            </a:pPr>
            <a:r>
              <a:rPr lang="en-US" dirty="0" smtClean="0"/>
              <a:t>Elevates </a:t>
            </a:r>
            <a:r>
              <a:rPr lang="en-US" dirty="0"/>
              <a:t>your Machine Learning (ML) workflow from proof-of-concept to </a:t>
            </a:r>
            <a:r>
              <a:rPr lang="en-US" dirty="0" smtClean="0"/>
              <a:t>production</a:t>
            </a:r>
          </a:p>
          <a:p>
            <a:pPr>
              <a:buFont typeface="Arial" panose="020B0604020202020204" pitchFamily="34" charset="0"/>
              <a:buChar char="•"/>
            </a:pPr>
            <a:r>
              <a:rPr lang="en-US" dirty="0"/>
              <a:t>Seamlessly deploy, manage, monitor, and integrate models into your applications and </a:t>
            </a:r>
            <a:r>
              <a:rPr lang="en-US" dirty="0" smtClean="0"/>
              <a:t>products</a:t>
            </a:r>
          </a:p>
          <a:p>
            <a:pPr>
              <a:buFont typeface="Arial" panose="020B0604020202020204" pitchFamily="34" charset="0"/>
              <a:buChar char="•"/>
            </a:pPr>
            <a:r>
              <a:rPr lang="en-US" dirty="0" smtClean="0"/>
              <a:t>Install </a:t>
            </a:r>
            <a:r>
              <a:rPr lang="en-US" dirty="0"/>
              <a:t>the Skafos Command Line Interface (CLI)</a:t>
            </a:r>
            <a:r>
              <a:rPr lang="en-US" dirty="0"/>
              <a:t> </a:t>
            </a:r>
            <a:endParaRPr lang="en-US" dirty="0" smtClean="0"/>
          </a:p>
          <a:p>
            <a:pPr>
              <a:buFont typeface="Arial" panose="020B0604020202020204" pitchFamily="34" charset="0"/>
              <a:buChar char="•"/>
            </a:pPr>
            <a:r>
              <a:rPr lang="en-US" dirty="0" smtClean="0"/>
              <a:t>Platform </a:t>
            </a:r>
            <a:r>
              <a:rPr lang="en-US" dirty="0"/>
              <a:t>that holds it all </a:t>
            </a:r>
            <a:r>
              <a:rPr lang="en-US" dirty="0" smtClean="0"/>
              <a:t>together</a:t>
            </a:r>
          </a:p>
          <a:p>
            <a:pPr>
              <a:buFont typeface="Arial" panose="020B0604020202020204" pitchFamily="34" charset="0"/>
              <a:buChar char="•"/>
            </a:pPr>
            <a:r>
              <a:rPr lang="en-US" dirty="0"/>
              <a:t>build, train, deploy and monitor their models independently</a:t>
            </a:r>
          </a:p>
          <a:p>
            <a:pPr marL="0" indent="0">
              <a:buNone/>
            </a:pPr>
            <a:endParaRPr lang="en-US" dirty="0"/>
          </a:p>
        </p:txBody>
      </p:sp>
      <p:pic>
        <p:nvPicPr>
          <p:cNvPr id="6148" name="Picture 4" descr="Image result for Metis machine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500" y="3045763"/>
            <a:ext cx="2705173" cy="2096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00193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E4C2EF-B511-4B60-9E6D-4D911D7DD7CB}"/>
              </a:ext>
            </a:extLst>
          </p:cNvPr>
          <p:cNvPicPr>
            <a:picLocks noGrp="1" noChangeAspect="1"/>
          </p:cNvPicPr>
          <p:nvPr>
            <p:ph idx="1"/>
          </p:nvPr>
        </p:nvPicPr>
        <p:blipFill>
          <a:blip r:embed="rId2"/>
          <a:stretch>
            <a:fillRect/>
          </a:stretch>
        </p:blipFill>
        <p:spPr>
          <a:xfrm>
            <a:off x="424252" y="286604"/>
            <a:ext cx="10105203" cy="53740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619920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1325B1-A878-4872-8BE0-2A1141600122}"/>
              </a:ext>
            </a:extLst>
          </p:cNvPr>
          <p:cNvPicPr>
            <a:picLocks noGrp="1" noChangeAspect="1"/>
          </p:cNvPicPr>
          <p:nvPr>
            <p:ph idx="1"/>
          </p:nvPr>
        </p:nvPicPr>
        <p:blipFill>
          <a:blip r:embed="rId2"/>
          <a:stretch>
            <a:fillRect/>
          </a:stretch>
        </p:blipFill>
        <p:spPr>
          <a:xfrm>
            <a:off x="1208116" y="457199"/>
            <a:ext cx="9958647" cy="55598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29168"/>
            <a:ext cx="3704538" cy="562541"/>
          </a:xfrm>
          <a:prstGeom prst="rect">
            <a:avLst/>
          </a:prstGeom>
        </p:spPr>
      </p:pic>
    </p:spTree>
    <p:extLst>
      <p:ext uri="{BB962C8B-B14F-4D97-AF65-F5344CB8AC3E}">
        <p14:creationId xmlns:p14="http://schemas.microsoft.com/office/powerpoint/2010/main" val="2923481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59B8-93B3-4B9B-842A-39D386DD557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3. API</a:t>
            </a:r>
          </a:p>
        </p:txBody>
      </p:sp>
      <p:sp>
        <p:nvSpPr>
          <p:cNvPr id="3" name="Content Placeholder 2">
            <a:extLst>
              <a:ext uri="{FF2B5EF4-FFF2-40B4-BE49-F238E27FC236}">
                <a16:creationId xmlns:a16="http://schemas.microsoft.com/office/drawing/2014/main" id="{19EEAA53-D4FF-4B74-9C07-00D100B27C91}"/>
              </a:ext>
            </a:extLst>
          </p:cNvPr>
          <p:cNvSpPr>
            <a:spLocks noGrp="1"/>
          </p:cNvSpPr>
          <p:nvPr>
            <p:ph idx="1"/>
          </p:nvPr>
        </p:nvSpPr>
        <p:spPr>
          <a:xfrm>
            <a:off x="4038600" y="4884873"/>
            <a:ext cx="7188199" cy="1292090"/>
          </a:xfrm>
        </p:spPr>
        <p:txBody>
          <a:bodyPr>
            <a:normAutofit/>
          </a:bodyPr>
          <a:lstStyle/>
          <a:p>
            <a:pPr marL="0" indent="0">
              <a:buNone/>
            </a:pPr>
            <a:endParaRPr lang="en-US" sz="1800" b="1"/>
          </a:p>
          <a:p>
            <a:r>
              <a:rPr lang="en-US" sz="1800"/>
              <a:t>An entire GPU cloud at your fingertips. Build intelligence into your application with Paperspace API, the official devkit for automating your account.</a:t>
            </a:r>
          </a:p>
          <a:p>
            <a:endParaRPr lang="en-US" sz="1800"/>
          </a:p>
        </p:txBody>
      </p:sp>
      <p:pic>
        <p:nvPicPr>
          <p:cNvPr id="4" name="Picture 3">
            <a:extLst>
              <a:ext uri="{FF2B5EF4-FFF2-40B4-BE49-F238E27FC236}">
                <a16:creationId xmlns:a16="http://schemas.microsoft.com/office/drawing/2014/main" id="{D7D32B7B-E1A8-4FE7-8C9F-3257917DB3AC}"/>
              </a:ext>
            </a:extLst>
          </p:cNvPr>
          <p:cNvPicPr>
            <a:picLocks noChangeAspect="1"/>
          </p:cNvPicPr>
          <p:nvPr/>
        </p:nvPicPr>
        <p:blipFill>
          <a:blip r:embed="rId2"/>
          <a:stretch>
            <a:fillRect/>
          </a:stretch>
        </p:blipFill>
        <p:spPr>
          <a:xfrm>
            <a:off x="4038600" y="1313299"/>
            <a:ext cx="6373496" cy="30911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43023"/>
            <a:ext cx="3704538" cy="562541"/>
          </a:xfrm>
          <a:prstGeom prst="rect">
            <a:avLst/>
          </a:prstGeom>
        </p:spPr>
      </p:pic>
    </p:spTree>
    <p:extLst>
      <p:ext uri="{BB962C8B-B14F-4D97-AF65-F5344CB8AC3E}">
        <p14:creationId xmlns:p14="http://schemas.microsoft.com/office/powerpoint/2010/main" val="2033268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9B01-0271-435A-B98D-E78DD5658ACA}"/>
              </a:ext>
            </a:extLst>
          </p:cNvPr>
          <p:cNvSpPr>
            <a:spLocks noGrp="1"/>
          </p:cNvSpPr>
          <p:nvPr>
            <p:ph type="title"/>
          </p:nvPr>
        </p:nvSpPr>
        <p:spPr/>
        <p:txBody>
          <a:bodyPr/>
          <a:lstStyle/>
          <a:p>
            <a:r>
              <a:rPr lang="en-US" dirty="0"/>
              <a:t>D</a:t>
            </a:r>
            <a:r>
              <a:rPr lang="en-US" dirty="0" smtClean="0"/>
              <a:t>ata </a:t>
            </a:r>
            <a:r>
              <a:rPr lang="en-US" dirty="0"/>
              <a:t>S</a:t>
            </a:r>
            <a:r>
              <a:rPr lang="en-US" dirty="0" smtClean="0"/>
              <a:t>cience Platforms used by Popular Companies</a:t>
            </a:r>
            <a:endParaRPr lang="en-US" dirty="0"/>
          </a:p>
        </p:txBody>
      </p:sp>
      <p:sp>
        <p:nvSpPr>
          <p:cNvPr id="3" name="Content Placeholder 2">
            <a:extLst>
              <a:ext uri="{FF2B5EF4-FFF2-40B4-BE49-F238E27FC236}">
                <a16:creationId xmlns:a16="http://schemas.microsoft.com/office/drawing/2014/main" id="{FE6AC57E-5F7C-4AF9-9893-8EE5FA4BBDED}"/>
              </a:ext>
            </a:extLst>
          </p:cNvPr>
          <p:cNvSpPr>
            <a:spLocks noGrp="1"/>
          </p:cNvSpPr>
          <p:nvPr>
            <p:ph idx="1"/>
          </p:nvPr>
        </p:nvSpPr>
        <p:spPr/>
        <p:txBody>
          <a:bodyPr/>
          <a:lstStyle/>
          <a:p>
            <a:r>
              <a:rPr lang="en-US" dirty="0"/>
              <a:t>Domino- Dell, GAP, Instacart, Tesla, </a:t>
            </a:r>
            <a:r>
              <a:rPr lang="en-US" dirty="0" err="1"/>
              <a:t>Eventbrite,Turnitin</a:t>
            </a:r>
            <a:r>
              <a:rPr lang="en-US" dirty="0"/>
              <a:t>, and many more</a:t>
            </a:r>
          </a:p>
          <a:p>
            <a:r>
              <a:rPr lang="en-US" dirty="0" err="1"/>
              <a:t>Dataiku</a:t>
            </a:r>
            <a:r>
              <a:rPr lang="en-US" dirty="0"/>
              <a:t>- Sephora, Comcast, Unilever, Fox, Santander, </a:t>
            </a:r>
            <a:r>
              <a:rPr lang="en-US" dirty="0" err="1"/>
              <a:t>Capegemini</a:t>
            </a:r>
            <a:endParaRPr lang="en-US" dirty="0"/>
          </a:p>
          <a:p>
            <a:r>
              <a:rPr lang="en-US" dirty="0"/>
              <a:t>Databricks- Viacom, hp, Shell, Samsung, </a:t>
            </a:r>
            <a:r>
              <a:rPr lang="en-US" dirty="0" err="1"/>
              <a:t>nbcUniversal</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7078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B74222-39D7-4B0E-9C37-656D79A8CE57}"/>
              </a:ext>
            </a:extLst>
          </p:cNvPr>
          <p:cNvSpPr>
            <a:spLocks noGrp="1"/>
          </p:cNvSpPr>
          <p:nvPr>
            <p:ph type="body" sz="half" idx="2"/>
          </p:nvPr>
        </p:nvSpPr>
        <p:spPr>
          <a:xfrm>
            <a:off x="1124990" y="711492"/>
            <a:ext cx="10113264" cy="594360"/>
          </a:xfrm>
        </p:spPr>
        <p:txBody>
          <a:bodyPr>
            <a:noAutofit/>
          </a:bodyPr>
          <a:lstStyle/>
          <a:p>
            <a:r>
              <a:rPr lang="en-US" sz="2000" i="1" dirty="0">
                <a:solidFill>
                  <a:schemeClr val="tx1"/>
                </a:solidFill>
              </a:rPr>
              <a:t>“The only way to get more work done next week than last week, short of hiring, is to invest in efficiency … a data science platform is an investment in technological efficiency.”</a:t>
            </a:r>
          </a:p>
          <a:p>
            <a:pPr marL="0" indent="0">
              <a:buNone/>
            </a:pPr>
            <a:r>
              <a:rPr lang="en-US" sz="2000" i="1" dirty="0">
                <a:solidFill>
                  <a:schemeClr val="tx1"/>
                </a:solidFill>
              </a:rPr>
              <a:t>		- Kevin Novak, Head of Data Science Platform at Uber.</a:t>
            </a:r>
            <a:endParaRPr lang="en-US" sz="2000" dirty="0">
              <a:solidFill>
                <a:schemeClr val="tx1"/>
              </a:solidFill>
            </a:endParaRPr>
          </a:p>
        </p:txBody>
      </p:sp>
      <p:graphicFrame>
        <p:nvGraphicFramePr>
          <p:cNvPr id="6" name="Diagram 5">
            <a:extLst>
              <a:ext uri="{FF2B5EF4-FFF2-40B4-BE49-F238E27FC236}">
                <a16:creationId xmlns:a16="http://schemas.microsoft.com/office/drawing/2014/main" id="{E2301B12-7C48-43A0-BEE5-33615F402149}"/>
              </a:ext>
            </a:extLst>
          </p:cNvPr>
          <p:cNvGraphicFramePr/>
          <p:nvPr>
            <p:extLst>
              <p:ext uri="{D42A27DB-BD31-4B8C-83A1-F6EECF244321}">
                <p14:modId xmlns:p14="http://schemas.microsoft.com/office/powerpoint/2010/main" val="3811680964"/>
              </p:ext>
            </p:extLst>
          </p:nvPr>
        </p:nvGraphicFramePr>
        <p:xfrm>
          <a:off x="2368269" y="1932709"/>
          <a:ext cx="6860619" cy="3564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871667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Reference Articles</a:t>
            </a:r>
            <a:endParaRPr lang="en-US" dirty="0"/>
          </a:p>
        </p:txBody>
      </p:sp>
      <p:sp>
        <p:nvSpPr>
          <p:cNvPr id="6" name="Content Placeholder 5"/>
          <p:cNvSpPr>
            <a:spLocks noGrp="1"/>
          </p:cNvSpPr>
          <p:nvPr>
            <p:ph idx="1"/>
          </p:nvPr>
        </p:nvSpPr>
        <p:spPr/>
        <p:txBody>
          <a:bodyPr/>
          <a:lstStyle/>
          <a:p>
            <a:r>
              <a:rPr lang="en-US" dirty="0" smtClean="0">
                <a:hlinkClick r:id="rId2"/>
              </a:rPr>
              <a:t>https://docs.metismachine.io/docs</a:t>
            </a:r>
            <a:endParaRPr lang="en-US" dirty="0" smtClean="0"/>
          </a:p>
          <a:p>
            <a:r>
              <a:rPr lang="en-US" dirty="0" smtClean="0">
                <a:hlinkClick r:id="rId3"/>
              </a:rPr>
              <a:t>https://medium.com/metis-machine/the-inspiration-and-purpose-behind-the-metis-machine-platform-ca2c10eef30</a:t>
            </a:r>
            <a:endParaRPr lang="en-US" dirty="0" smtClean="0"/>
          </a:p>
          <a:p>
            <a:r>
              <a:rPr lang="en-US" dirty="0" smtClean="0">
                <a:hlinkClick r:id="rId4"/>
              </a:rPr>
              <a:t>https://cloud.oracle.com/en_US/sign-in</a:t>
            </a:r>
            <a:endParaRPr lang="en-US" dirty="0" smtClean="0"/>
          </a:p>
          <a:p>
            <a:r>
              <a:rPr lang="en-US" dirty="0" smtClean="0">
                <a:hlinkClick r:id="rId5" action="ppaction://hlinkfile"/>
              </a:rPr>
              <a:t>https://www.datascience.com/</a:t>
            </a:r>
            <a:endParaRPr lang="en-US" dirty="0"/>
          </a:p>
        </p:txBody>
      </p:sp>
    </p:spTree>
    <p:extLst>
      <p:ext uri="{BB962C8B-B14F-4D97-AF65-F5344CB8AC3E}">
        <p14:creationId xmlns:p14="http://schemas.microsoft.com/office/powerpoint/2010/main" val="1156357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questions and answ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77" y="484909"/>
            <a:ext cx="5541818" cy="41563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814390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030" y="1043563"/>
            <a:ext cx="5247697" cy="3514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099806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945" y="476339"/>
            <a:ext cx="9310255" cy="936824"/>
          </a:xfrm>
        </p:spPr>
        <p:txBody>
          <a:bodyPr>
            <a:noAutofit/>
          </a:bodyPr>
          <a:lstStyle/>
          <a:p>
            <a:r>
              <a:rPr lang="en-US" sz="4000" b="1" dirty="0" smtClean="0">
                <a:latin typeface="+mn-lt"/>
              </a:rPr>
              <a:t>Inspiration and Purpose behind Metis Machine</a:t>
            </a:r>
            <a:endParaRPr lang="en-US" sz="4000" b="1" dirty="0">
              <a:latin typeface="+mn-lt"/>
            </a:endParaRPr>
          </a:p>
        </p:txBody>
      </p:sp>
      <p:pic>
        <p:nvPicPr>
          <p:cNvPr id="2050" name="Picture 2" descr="Image result for Metis machine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06" y="1672008"/>
            <a:ext cx="7086600" cy="4226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336553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55" y="323563"/>
            <a:ext cx="6518563" cy="923346"/>
          </a:xfrm>
        </p:spPr>
        <p:txBody>
          <a:bodyPr>
            <a:normAutofit/>
          </a:bodyPr>
          <a:lstStyle/>
          <a:p>
            <a:r>
              <a:rPr lang="en-US" dirty="0" smtClean="0"/>
              <a:t>Guide from zero to AI hero</a:t>
            </a:r>
            <a:endParaRPr lang="en-US" dirty="0"/>
          </a:p>
        </p:txBody>
      </p:sp>
      <p:sp>
        <p:nvSpPr>
          <p:cNvPr id="3" name="Content Placeholder 2"/>
          <p:cNvSpPr>
            <a:spLocks noGrp="1"/>
          </p:cNvSpPr>
          <p:nvPr>
            <p:ph idx="1"/>
          </p:nvPr>
        </p:nvSpPr>
        <p:spPr>
          <a:xfrm>
            <a:off x="394855" y="2092036"/>
            <a:ext cx="6629400" cy="3546764"/>
          </a:xfrm>
        </p:spPr>
        <p:txBody>
          <a:bodyPr>
            <a:normAutofit lnSpcReduction="10000"/>
          </a:bodyPr>
          <a:lstStyle/>
          <a:p>
            <a:pPr marL="0" indent="0">
              <a:buNone/>
            </a:pPr>
            <a:r>
              <a:rPr lang="en-US" b="1" dirty="0" smtClean="0"/>
              <a:t> </a:t>
            </a:r>
            <a:r>
              <a:rPr lang="en-US" dirty="0"/>
              <a:t>Sign up for a Skafos </a:t>
            </a:r>
            <a:r>
              <a:rPr lang="en-US" dirty="0" smtClean="0"/>
              <a:t>account</a:t>
            </a:r>
          </a:p>
          <a:p>
            <a:r>
              <a:rPr lang="en-US" dirty="0" smtClean="0"/>
              <a:t>Create </a:t>
            </a:r>
            <a:r>
              <a:rPr lang="en-US" dirty="0"/>
              <a:t>a iOS ML project using the Skafos </a:t>
            </a:r>
            <a:r>
              <a:rPr lang="en-US" dirty="0" smtClean="0"/>
              <a:t>Dashboard &amp; Quickstart</a:t>
            </a:r>
          </a:p>
          <a:p>
            <a:r>
              <a:rPr lang="en-US" dirty="0" smtClean="0"/>
              <a:t>Configure </a:t>
            </a:r>
            <a:r>
              <a:rPr lang="en-US" dirty="0"/>
              <a:t>your iOS app to use </a:t>
            </a:r>
            <a:r>
              <a:rPr lang="en-US" dirty="0" smtClean="0"/>
              <a:t>Skafos</a:t>
            </a:r>
          </a:p>
          <a:p>
            <a:pPr lvl="1"/>
            <a:r>
              <a:rPr lang="en-US" dirty="0"/>
              <a:t>Now it's time to configure your Xcode project, install our Skafos framework, and add a few lines of code to tie it all together</a:t>
            </a:r>
            <a:r>
              <a:rPr lang="en-US" dirty="0" smtClean="0"/>
              <a:t>.</a:t>
            </a:r>
            <a:endParaRPr lang="en-US" b="1" dirty="0"/>
          </a:p>
          <a:p>
            <a:r>
              <a:rPr lang="en-US" dirty="0" smtClean="0"/>
              <a:t>Jump </a:t>
            </a:r>
            <a:r>
              <a:rPr lang="en-US" dirty="0"/>
              <a:t>up and down with excitement - you did it! You are now an AI </a:t>
            </a:r>
            <a:r>
              <a:rPr lang="en-US" dirty="0" smtClean="0"/>
              <a:t>hero</a:t>
            </a:r>
            <a:endParaRPr lang="en-US" dirty="0"/>
          </a:p>
        </p:txBody>
      </p:sp>
      <p:pic>
        <p:nvPicPr>
          <p:cNvPr id="1026" name="Picture 2" descr="Image result for Metis machine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090" y="2426566"/>
            <a:ext cx="4825450" cy="2533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80805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24609" y="1635270"/>
            <a:ext cx="6302519" cy="4162555"/>
          </a:xfrm>
          <a:prstGeom prst="rect">
            <a:avLst/>
          </a:prstGeom>
        </p:spPr>
      </p:pic>
      <p:sp>
        <p:nvSpPr>
          <p:cNvPr id="6" name="Title 5"/>
          <p:cNvSpPr>
            <a:spLocks noGrp="1"/>
          </p:cNvSpPr>
          <p:nvPr>
            <p:ph type="title"/>
          </p:nvPr>
        </p:nvSpPr>
        <p:spPr>
          <a:xfrm>
            <a:off x="990600" y="213308"/>
            <a:ext cx="9552709" cy="1173746"/>
          </a:xfrm>
        </p:spPr>
        <p:txBody>
          <a:bodyPr/>
          <a:lstStyle/>
          <a:p>
            <a:r>
              <a:rPr lang="en-US" dirty="0" smtClean="0"/>
              <a:t>Integrating your App with Metis Machine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239263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defined"/>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3274"/>
            <a:ext cx="6144491" cy="3435927"/>
          </a:xfrm>
          <a:prstGeom prst="rect">
            <a:avLst/>
          </a:prstGeom>
          <a:noFill/>
          <a:ln>
            <a:noFill/>
          </a:ln>
        </p:spPr>
      </p:pic>
      <p:sp>
        <p:nvSpPr>
          <p:cNvPr id="7" name="Title 6"/>
          <p:cNvSpPr>
            <a:spLocks noGrp="1"/>
          </p:cNvSpPr>
          <p:nvPr>
            <p:ph type="title"/>
          </p:nvPr>
        </p:nvSpPr>
        <p:spPr>
          <a:xfrm>
            <a:off x="838200" y="365126"/>
            <a:ext cx="6920345" cy="715530"/>
          </a:xfrm>
        </p:spPr>
        <p:txBody>
          <a:bodyPr>
            <a:normAutofit/>
          </a:bodyPr>
          <a:lstStyle/>
          <a:p>
            <a:r>
              <a:rPr lang="en-US" sz="4000" b="1" dirty="0" smtClean="0">
                <a:latin typeface="+mn-lt"/>
              </a:rPr>
              <a:t>Finding Bundle Identifier</a:t>
            </a:r>
            <a:endParaRPr lang="en-US" sz="4000" b="1" dirty="0">
              <a:latin typeface="+mn-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 y="6156878"/>
            <a:ext cx="3704538" cy="562541"/>
          </a:xfrm>
          <a:prstGeom prst="rect">
            <a:avLst/>
          </a:prstGeom>
        </p:spPr>
      </p:pic>
    </p:spTree>
    <p:extLst>
      <p:ext uri="{BB962C8B-B14F-4D97-AF65-F5344CB8AC3E}">
        <p14:creationId xmlns:p14="http://schemas.microsoft.com/office/powerpoint/2010/main" val="1086501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3053</TotalTime>
  <Words>1370</Words>
  <Application>Microsoft Office PowerPoint</Application>
  <PresentationFormat>Widescreen</PresentationFormat>
  <Paragraphs>172</Paragraphs>
  <Slides>57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Proxima Nova</vt:lpstr>
      <vt:lpstr>Times New Roman</vt:lpstr>
      <vt:lpstr>Office Theme</vt:lpstr>
      <vt:lpstr>Data Science Platforms</vt:lpstr>
      <vt:lpstr>What is Data Science</vt:lpstr>
      <vt:lpstr>Life Cycle of Data Science platforms</vt:lpstr>
      <vt:lpstr>Data Science Platforms</vt:lpstr>
      <vt:lpstr>What Metis Machine does?</vt:lpstr>
      <vt:lpstr>Inspiration and Purpose behind Metis Machine</vt:lpstr>
      <vt:lpstr>Guide from zero to AI hero</vt:lpstr>
      <vt:lpstr>Integrating your App with Metis Machine</vt:lpstr>
      <vt:lpstr>Finding Bundle Identifier</vt:lpstr>
      <vt:lpstr>Finding Team ID</vt:lpstr>
      <vt:lpstr>Finding Key ID</vt:lpstr>
      <vt:lpstr>Metis Machine – ML Models</vt:lpstr>
      <vt:lpstr> Time to integrate your app. </vt:lpstr>
      <vt:lpstr> Quickstart step-by-step for Data Scientists </vt:lpstr>
      <vt:lpstr>Add a Project Name and Short Description </vt:lpstr>
      <vt:lpstr>Launch JupyterLab </vt:lpstr>
      <vt:lpstr>Use this project to create a new Skafos project </vt:lpstr>
      <vt:lpstr>Create a Skafos Project from Scratch</vt:lpstr>
      <vt:lpstr>Create using Skafos CLI</vt:lpstr>
      <vt:lpstr>Skafos tab in your browser - new project will now be listed </vt:lpstr>
      <vt:lpstr>Code, explore, and deploy </vt:lpstr>
      <vt:lpstr>Utility of Skafos, Metis Machine's data science operationalization and delivery platform</vt:lpstr>
      <vt:lpstr>PowerPoint Presentation</vt:lpstr>
      <vt:lpstr>What datascience.com do?</vt:lpstr>
      <vt:lpstr> WE’RE YOUR DATA SCIENCE HUB </vt:lpstr>
      <vt:lpstr>Flow of datascience.com</vt:lpstr>
      <vt:lpstr>Main Aspects of datascience.com</vt:lpstr>
      <vt:lpstr>How the DataScience.com Platform Turns Insights into Action </vt:lpstr>
      <vt:lpstr>Real-time business that uses datascience.com</vt:lpstr>
      <vt:lpstr>Domino </vt:lpstr>
      <vt:lpstr>PowerPoint Presentation</vt:lpstr>
      <vt:lpstr>PowerPoint Presentation</vt:lpstr>
      <vt:lpstr>Three Key Areas of Domino</vt:lpstr>
      <vt:lpstr>Accelerate research with your choice of innovative tools</vt:lpstr>
      <vt:lpstr>Eliminate re-work and painful reconstruction of experiments </vt:lpstr>
      <vt:lpstr>Advantages</vt:lpstr>
      <vt:lpstr>Databricks</vt:lpstr>
      <vt:lpstr>Apache Spark</vt:lpstr>
      <vt:lpstr>Demo</vt:lpstr>
      <vt:lpstr>Dataiku</vt:lpstr>
      <vt:lpstr>Features provided by Data Science Studio</vt:lpstr>
      <vt:lpstr>Clean and enrich data interactively</vt:lpstr>
      <vt:lpstr>Build and apply machine learning:</vt:lpstr>
      <vt:lpstr>Deploying ML Models In Production </vt:lpstr>
      <vt:lpstr>Data Exploration And Visualization </vt:lpstr>
      <vt:lpstr>Workflows, Automation, And Monitoring Governance, Security, And Monitoring </vt:lpstr>
      <vt:lpstr>Paperspace</vt:lpstr>
      <vt:lpstr>Paperspace offers three products-</vt:lpstr>
      <vt:lpstr> 2. Core- Windows or Linux Desktops &amp; Servers</vt:lpstr>
      <vt:lpstr>PowerPoint Presentation</vt:lpstr>
      <vt:lpstr>PowerPoint Presentation</vt:lpstr>
      <vt:lpstr>3. API</vt:lpstr>
      <vt:lpstr>Data Science Platforms used by Popular Companies</vt:lpstr>
      <vt:lpstr>PowerPoint Presentation</vt:lpstr>
      <vt:lpstr>Reference Articles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Machine</dc:title>
  <dc:creator>Admin</dc:creator>
  <cp:lastModifiedBy>Admin</cp:lastModifiedBy>
  <cp:revision>54</cp:revision>
  <dcterms:created xsi:type="dcterms:W3CDTF">2019-03-12T21:52:10Z</dcterms:created>
  <dcterms:modified xsi:type="dcterms:W3CDTF">2019-03-16T05:22:08Z</dcterms:modified>
</cp:coreProperties>
</file>